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Lst>
  <p:notesMasterIdLst>
    <p:notesMasterId r:id="rId16"/>
  </p:notesMasterIdLst>
  <p:handoutMasterIdLst>
    <p:handoutMasterId r:id="rId17"/>
  </p:handoutMasterIdLst>
  <p:sldIdLst>
    <p:sldId id="688" r:id="rId5"/>
    <p:sldId id="687" r:id="rId6"/>
    <p:sldId id="683" r:id="rId7"/>
    <p:sldId id="672" r:id="rId8"/>
    <p:sldId id="671" r:id="rId9"/>
    <p:sldId id="689" r:id="rId10"/>
    <p:sldId id="690" r:id="rId11"/>
    <p:sldId id="692" r:id="rId12"/>
    <p:sldId id="693" r:id="rId13"/>
    <p:sldId id="694" r:id="rId14"/>
    <p:sldId id="695" r:id="rId15"/>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6">
          <p15:clr>
            <a:srgbClr val="A4A3A4"/>
          </p15:clr>
        </p15:guide>
        <p15:guide id="2" orient="horz" pos="1553">
          <p15:clr>
            <a:srgbClr val="A4A3A4"/>
          </p15:clr>
        </p15:guide>
        <p15:guide id="3" pos="5464">
          <p15:clr>
            <a:srgbClr val="A4A3A4"/>
          </p15:clr>
        </p15:guide>
        <p15:guide id="4" pos="2741">
          <p15:clr>
            <a:srgbClr val="A4A3A4"/>
          </p15:clr>
        </p15:guide>
        <p15:guide id="5" pos="187">
          <p15:clr>
            <a:srgbClr val="A4A3A4"/>
          </p15:clr>
        </p15:guide>
        <p15:guide id="6" orient="horz" pos="4262">
          <p15:clr>
            <a:srgbClr val="A4A3A4"/>
          </p15:clr>
        </p15:guide>
        <p15:guide id="7" orient="horz" pos="1494">
          <p15:clr>
            <a:srgbClr val="A4A3A4"/>
          </p15:clr>
        </p15:guide>
        <p15:guide id="8" pos="5458">
          <p15:clr>
            <a:srgbClr val="A4A3A4"/>
          </p15:clr>
        </p15:guide>
        <p15:guide id="9" pos="2861">
          <p15:clr>
            <a:srgbClr val="A4A3A4"/>
          </p15:clr>
        </p15:guide>
        <p15:guide id="10" pos="207">
          <p15:clr>
            <a:srgbClr val="A4A3A4"/>
          </p15:clr>
        </p15:guide>
        <p15:guide id="11" orient="horz" pos="154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2A9"/>
    <a:srgbClr val="00A2C7"/>
    <a:srgbClr val="0092AA"/>
    <a:srgbClr val="7494A4"/>
    <a:srgbClr val="77726B"/>
    <a:srgbClr val="67635D"/>
    <a:srgbClr val="B78B02"/>
    <a:srgbClr val="F10F21"/>
    <a:srgbClr val="DEA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1" autoAdjust="0"/>
    <p:restoredTop sz="99425" autoAdjust="0"/>
  </p:normalViewPr>
  <p:slideViewPr>
    <p:cSldViewPr snapToGrid="0" snapToObjects="1">
      <p:cViewPr varScale="1">
        <p:scale>
          <a:sx n="108" d="100"/>
          <a:sy n="108" d="100"/>
        </p:scale>
        <p:origin x="180" y="96"/>
      </p:cViewPr>
      <p:guideLst>
        <p:guide orient="horz" pos="4306"/>
        <p:guide orient="horz" pos="1553"/>
        <p:guide pos="5464"/>
        <p:guide pos="2741"/>
        <p:guide pos="187"/>
        <p:guide orient="horz" pos="4262"/>
        <p:guide orient="horz" pos="1494"/>
        <p:guide pos="5458"/>
        <p:guide pos="2861"/>
        <p:guide pos="207"/>
        <p:guide orient="horz" pos="15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2" d="100"/>
          <a:sy n="102" d="100"/>
        </p:scale>
        <p:origin x="-35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8/31/2022</a:t>
            </a:fld>
            <a:endParaRPr lang="en-US" dirty="0">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‹Nr.›</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8/31/2022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‹Nr.›</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hdr="0" dt="0"/>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18" Type="http://schemas.openxmlformats.org/officeDocument/2006/relationships/image" Target="../media/image22.wmf"/><Relationship Id="rId3" Type="http://schemas.openxmlformats.org/officeDocument/2006/relationships/image" Target="../media/image7.wmf"/><Relationship Id="rId21" Type="http://schemas.openxmlformats.org/officeDocument/2006/relationships/image" Target="../media/image25.wmf"/><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image" Target="../media/image6.wmf"/><Relationship Id="rId16" Type="http://schemas.openxmlformats.org/officeDocument/2006/relationships/image" Target="../media/image20.wmf"/><Relationship Id="rId20" Type="http://schemas.openxmlformats.org/officeDocument/2006/relationships/image" Target="../media/image24.wmf"/><Relationship Id="rId1" Type="http://schemas.openxmlformats.org/officeDocument/2006/relationships/slideMaster" Target="../slideMasters/slideMaster1.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23" Type="http://schemas.openxmlformats.org/officeDocument/2006/relationships/image" Target="../media/image27.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 Id="rId22" Type="http://schemas.openxmlformats.org/officeDocument/2006/relationships/image" Target="../media/image26.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pic>
        <p:nvPicPr>
          <p:cNvPr id="2" name="Picture 1" descr="nectar_tavolo-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0500"/>
            <a:ext cx="9144000" cy="6464401"/>
          </a:xfrm>
          <a:prstGeom prst="rect">
            <a:avLst/>
          </a:prstGeom>
        </p:spPr>
      </p:pic>
      <p:sp>
        <p:nvSpPr>
          <p:cNvPr id="3" name="Rounded Rectangle 2"/>
          <p:cNvSpPr/>
          <p:nvPr userDrawn="1"/>
        </p:nvSpPr>
        <p:spPr>
          <a:xfrm>
            <a:off x="398081" y="1308335"/>
            <a:ext cx="4386029" cy="3680226"/>
          </a:xfrm>
          <a:prstGeom prst="roundRect">
            <a:avLst/>
          </a:prstGeom>
          <a:solidFill>
            <a:srgbClr val="0092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F6CCE14-D402-49D8-8F72-C007C519540F}"/>
              </a:ext>
            </a:extLst>
          </p:cNvPr>
          <p:cNvSpPr/>
          <p:nvPr userDrawn="1"/>
        </p:nvSpPr>
        <p:spPr>
          <a:xfrm>
            <a:off x="1" y="5638493"/>
            <a:ext cx="9144000" cy="1196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utoShape 128">
            <a:extLst>
              <a:ext uri="{FF2B5EF4-FFF2-40B4-BE49-F238E27FC236}">
                <a16:creationId xmlns:a16="http://schemas.microsoft.com/office/drawing/2014/main" id="{EFD79746-CA63-409B-B25F-E0C4542DE3D0}"/>
              </a:ext>
            </a:extLst>
          </p:cNvPr>
          <p:cNvSpPr>
            <a:spLocks/>
          </p:cNvSpPr>
          <p:nvPr userDrawn="1"/>
        </p:nvSpPr>
        <p:spPr bwMode="auto">
          <a:xfrm>
            <a:off x="431601" y="5735987"/>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0092AA"/>
          </a:solidFill>
          <a:ln>
            <a:noFill/>
          </a:ln>
          <a:effectLst/>
        </p:spPr>
        <p:txBody>
          <a:bodyPr lIns="101578" tIns="101578" rIns="101578" bIns="101578" anchor="ctr"/>
          <a:lstStyle/>
          <a:p>
            <a:pPr defTabSz="914195">
              <a:defRPr/>
            </a:pPr>
            <a:endParaRPr lang="en-GB" sz="5800" noProof="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10" name="Textplatzhalter 2">
            <a:extLst>
              <a:ext uri="{FF2B5EF4-FFF2-40B4-BE49-F238E27FC236}">
                <a16:creationId xmlns:a16="http://schemas.microsoft.com/office/drawing/2014/main" id="{5544299B-767A-4A3A-89A8-0C9C47DF13E3}"/>
              </a:ext>
            </a:extLst>
          </p:cNvPr>
          <p:cNvSpPr>
            <a:spLocks noGrp="1"/>
          </p:cNvSpPr>
          <p:nvPr>
            <p:ph type="body" sz="quarter" idx="12" hasCustomPrompt="1"/>
          </p:nvPr>
        </p:nvSpPr>
        <p:spPr>
          <a:xfrm>
            <a:off x="836022" y="5062601"/>
            <a:ext cx="4580955" cy="573246"/>
          </a:xfrm>
        </p:spPr>
        <p:txBody>
          <a:bodyPr wrap="square" lIns="0" tIns="0" rIns="0" bIns="0" anchor="ctr" anchorCtr="0">
            <a:noAutofit/>
          </a:bodyPr>
          <a:lstStyle>
            <a:lvl1pPr marL="0" indent="0">
              <a:buFontTx/>
              <a:buNone/>
              <a:defRPr sz="1400" baseline="0">
                <a:solidFill>
                  <a:srgbClr val="0092AA"/>
                </a:solidFill>
                <a:latin typeface="Arial"/>
                <a:cs typeface="Arial"/>
              </a:defRPr>
            </a:lvl1pPr>
          </a:lstStyle>
          <a:p>
            <a:pPr lvl="0"/>
            <a:r>
              <a:rPr lang="en-GB" noProof="0" dirty="0"/>
              <a:t>Meeting </a:t>
            </a:r>
            <a:r>
              <a:rPr lang="en-GB" noProof="0" dirty="0" err="1"/>
              <a:t>xy</a:t>
            </a:r>
            <a:r>
              <a:rPr lang="en-GB" noProof="0" dirty="0"/>
              <a:t/>
            </a:r>
            <a:br>
              <a:rPr lang="en-GB" noProof="0" dirty="0"/>
            </a:br>
            <a:r>
              <a:rPr lang="en-GB" noProof="0" dirty="0"/>
              <a:t>Place | DD Month YYYY</a:t>
            </a:r>
          </a:p>
        </p:txBody>
      </p:sp>
      <p:sp>
        <p:nvSpPr>
          <p:cNvPr id="11" name="Freeform 2">
            <a:extLst>
              <a:ext uri="{FF2B5EF4-FFF2-40B4-BE49-F238E27FC236}">
                <a16:creationId xmlns:a16="http://schemas.microsoft.com/office/drawing/2014/main" id="{C28FADD7-26C7-4062-976E-3EB93642E12D}"/>
              </a:ext>
            </a:extLst>
          </p:cNvPr>
          <p:cNvSpPr>
            <a:spLocks noChangeArrowheads="1"/>
          </p:cNvSpPr>
          <p:nvPr userDrawn="1"/>
        </p:nvSpPr>
        <p:spPr bwMode="auto">
          <a:xfrm>
            <a:off x="446812" y="5188104"/>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rgbClr val="0092AA"/>
          </a:solidFill>
          <a:ln>
            <a:noFill/>
          </a:ln>
          <a:effectLst/>
        </p:spPr>
        <p:txBody>
          <a:bodyPr wrap="none" anchor="ctr"/>
          <a:lstStyle/>
          <a:p>
            <a:endParaRPr lang="en-GB" noProof="0">
              <a:solidFill>
                <a:srgbClr val="FFFFFF"/>
              </a:solidFill>
              <a:latin typeface="Trebuchet MS" pitchFamily="34" charset="0"/>
            </a:endParaRPr>
          </a:p>
        </p:txBody>
      </p:sp>
      <p:sp>
        <p:nvSpPr>
          <p:cNvPr id="23" name="Picture Placeholder 22"/>
          <p:cNvSpPr>
            <a:spLocks noGrp="1"/>
          </p:cNvSpPr>
          <p:nvPr>
            <p:ph type="pic" sz="quarter" idx="13" hasCustomPrompt="1"/>
          </p:nvPr>
        </p:nvSpPr>
        <p:spPr>
          <a:xfrm>
            <a:off x="6337713" y="5267616"/>
            <a:ext cx="1703355" cy="75819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12" name="Rectangle 2">
            <a:extLst>
              <a:ext uri="{FF2B5EF4-FFF2-40B4-BE49-F238E27FC236}">
                <a16:creationId xmlns:a16="http://schemas.microsoft.com/office/drawing/2014/main" id="{2F6CCE14-D402-49D8-8F72-C007C519540F}"/>
              </a:ext>
            </a:extLst>
          </p:cNvPr>
          <p:cNvSpPr/>
          <p:nvPr userDrawn="1"/>
        </p:nvSpPr>
        <p:spPr>
          <a:xfrm>
            <a:off x="1" y="0"/>
            <a:ext cx="9144000" cy="1196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platzhalter 2">
            <a:extLst>
              <a:ext uri="{FF2B5EF4-FFF2-40B4-BE49-F238E27FC236}">
                <a16:creationId xmlns:a16="http://schemas.microsoft.com/office/drawing/2014/main" id="{1571AF02-6B68-47F8-96AC-0EA565E355A5}"/>
              </a:ext>
            </a:extLst>
          </p:cNvPr>
          <p:cNvSpPr>
            <a:spLocks noGrp="1"/>
          </p:cNvSpPr>
          <p:nvPr>
            <p:ph type="body" sz="quarter" idx="15" hasCustomPrompt="1"/>
          </p:nvPr>
        </p:nvSpPr>
        <p:spPr>
          <a:xfrm>
            <a:off x="571940" y="1308335"/>
            <a:ext cx="3969898" cy="3680226"/>
          </a:xfrm>
        </p:spPr>
        <p:txBody>
          <a:bodyPr wrap="square" lIns="0" tIns="0" rIns="0" bIns="0" anchor="ctr" anchorCtr="0">
            <a:normAutofit/>
          </a:bodyPr>
          <a:lstStyle>
            <a:lvl1pPr marL="0" indent="0" algn="l">
              <a:lnSpc>
                <a:spcPts val="2500"/>
              </a:lnSpc>
              <a:buFontTx/>
              <a:buNone/>
              <a:defRPr sz="2600" b="1">
                <a:solidFill>
                  <a:schemeClr val="bg1"/>
                </a:solidFill>
                <a:latin typeface="Arial"/>
                <a:cs typeface="Arial"/>
              </a:defRPr>
            </a:lvl1pPr>
          </a:lstStyle>
          <a:p>
            <a:pPr lvl="0"/>
            <a:r>
              <a:rPr lang="en-GB" noProof="0" dirty="0"/>
              <a:t>Headline</a:t>
            </a:r>
          </a:p>
        </p:txBody>
      </p:sp>
      <p:sp>
        <p:nvSpPr>
          <p:cNvPr id="24" name="Textplatzhalter 2">
            <a:extLst>
              <a:ext uri="{FF2B5EF4-FFF2-40B4-BE49-F238E27FC236}">
                <a16:creationId xmlns:a16="http://schemas.microsoft.com/office/drawing/2014/main" id="{5544299B-767A-4A3A-89A8-0C9C47DF13E3}"/>
              </a:ext>
            </a:extLst>
          </p:cNvPr>
          <p:cNvSpPr>
            <a:spLocks noGrp="1"/>
          </p:cNvSpPr>
          <p:nvPr>
            <p:ph type="body" sz="quarter" idx="16" hasCustomPrompt="1"/>
          </p:nvPr>
        </p:nvSpPr>
        <p:spPr>
          <a:xfrm>
            <a:off x="836022" y="5582462"/>
            <a:ext cx="4580955" cy="573246"/>
          </a:xfrm>
        </p:spPr>
        <p:txBody>
          <a:bodyPr wrap="square" lIns="0" tIns="0" rIns="0" bIns="0" anchor="ctr" anchorCtr="0">
            <a:noAutofit/>
          </a:bodyPr>
          <a:lstStyle>
            <a:lvl1pPr marL="0" indent="0">
              <a:buFontTx/>
              <a:buNone/>
              <a:defRPr sz="1400" baseline="0">
                <a:solidFill>
                  <a:srgbClr val="0092AA"/>
                </a:solidFill>
                <a:latin typeface="Arial"/>
                <a:cs typeface="Arial"/>
              </a:defRPr>
            </a:lvl1pPr>
          </a:lstStyle>
          <a:p>
            <a:pPr lvl="0"/>
            <a:r>
              <a:rPr lang="en-GB" noProof="0" dirty="0"/>
              <a:t>Name Organization</a:t>
            </a:r>
          </a:p>
        </p:txBody>
      </p:sp>
      <p:sp>
        <p:nvSpPr>
          <p:cNvPr id="27" name="TextBox 26"/>
          <p:cNvSpPr txBox="1"/>
          <p:nvPr userDrawn="1"/>
        </p:nvSpPr>
        <p:spPr>
          <a:xfrm>
            <a:off x="109332" y="6168731"/>
            <a:ext cx="8905460" cy="631542"/>
          </a:xfrm>
          <a:prstGeom prst="rect">
            <a:avLst/>
          </a:prstGeom>
          <a:noFill/>
        </p:spPr>
        <p:txBody>
          <a:bodyPr wrap="square" lIns="76794" tIns="38397" rIns="76794" bIns="38397" rtlCol="0">
            <a:spAutoFit/>
          </a:bodyPr>
          <a:lstStyle/>
          <a:p>
            <a:pPr algn="ctr"/>
            <a:r>
              <a:rPr lang="en-GB" sz="1200" b="0" dirty="0">
                <a:solidFill>
                  <a:srgbClr val="0092AA"/>
                </a:solidFill>
                <a:latin typeface="Arial"/>
                <a:cs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200" b="0" dirty="0">
              <a:solidFill>
                <a:srgbClr val="0092AA"/>
              </a:solidFill>
              <a:latin typeface="Arial"/>
              <a:cs typeface="Arial"/>
            </a:endParaRPr>
          </a:p>
        </p:txBody>
      </p:sp>
      <p:pic>
        <p:nvPicPr>
          <p:cNvPr id="15" name="Picture 7" descr="logo.png">
            <a:extLst>
              <a:ext uri="{FF2B5EF4-FFF2-40B4-BE49-F238E27FC236}">
                <a16:creationId xmlns:a16="http://schemas.microsoft.com/office/drawing/2014/main" id="{016A054B-7757-49D2-A07D-34DE3EB143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139" y="254570"/>
            <a:ext cx="1354453" cy="760153"/>
          </a:xfrm>
          <a:prstGeom prst="rect">
            <a:avLst/>
          </a:prstGeom>
        </p:spPr>
      </p:pic>
      <p:sp>
        <p:nvSpPr>
          <p:cNvPr id="17" name="TextBox 10">
            <a:extLst>
              <a:ext uri="{FF2B5EF4-FFF2-40B4-BE49-F238E27FC236}">
                <a16:creationId xmlns:a16="http://schemas.microsoft.com/office/drawing/2014/main" id="{3A3F3287-AB21-46F8-8783-8B1A1DE64374}"/>
              </a:ext>
            </a:extLst>
          </p:cNvPr>
          <p:cNvSpPr txBox="1"/>
          <p:nvPr userDrawn="1"/>
        </p:nvSpPr>
        <p:spPr>
          <a:xfrm>
            <a:off x="2309940" y="226542"/>
            <a:ext cx="5409801" cy="816208"/>
          </a:xfrm>
          <a:prstGeom prst="rect">
            <a:avLst/>
          </a:prstGeom>
          <a:noFill/>
        </p:spPr>
        <p:txBody>
          <a:bodyPr wrap="square" lIns="76794" tIns="38397" rIns="76794" bIns="38397" rtlCol="0">
            <a:spAutoFit/>
          </a:bodyPr>
          <a:lstStyle/>
          <a:p>
            <a:r>
              <a:rPr lang="en-US" sz="1600" b="1" dirty="0" err="1">
                <a:solidFill>
                  <a:srgbClr val="00A2C7"/>
                </a:solidFill>
                <a:latin typeface="Arial"/>
                <a:cs typeface="Arial"/>
              </a:rPr>
              <a:t>aN</a:t>
            </a:r>
            <a:r>
              <a:rPr lang="en-US" sz="1600" b="1" dirty="0">
                <a:solidFill>
                  <a:srgbClr val="00A2C7"/>
                </a:solidFill>
                <a:latin typeface="Arial"/>
                <a:cs typeface="Arial"/>
              </a:rPr>
              <a:t> Eu Curriculum for chef </a:t>
            </a:r>
            <a:br>
              <a:rPr lang="en-US" sz="1600" b="1" dirty="0">
                <a:solidFill>
                  <a:srgbClr val="00A2C7"/>
                </a:solidFill>
                <a:latin typeface="Arial"/>
                <a:cs typeface="Arial"/>
              </a:rPr>
            </a:br>
            <a:r>
              <a:rPr lang="en-US" sz="1600" b="1" dirty="0" err="1">
                <a:solidFill>
                  <a:srgbClr val="00A2C7"/>
                </a:solidFill>
                <a:latin typeface="Arial"/>
                <a:cs typeface="Arial"/>
              </a:rPr>
              <a:t>gasTro</a:t>
            </a:r>
            <a:r>
              <a:rPr lang="en-US" sz="1600" b="1" dirty="0">
                <a:solidFill>
                  <a:srgbClr val="00A2C7"/>
                </a:solidFill>
                <a:latin typeface="Arial"/>
                <a:cs typeface="Arial"/>
              </a:rPr>
              <a:t>-engineering </a:t>
            </a:r>
          </a:p>
          <a:p>
            <a:r>
              <a:rPr lang="en-US" sz="1600" b="1" dirty="0">
                <a:solidFill>
                  <a:srgbClr val="00A2C7"/>
                </a:solidFill>
                <a:latin typeface="Arial"/>
                <a:cs typeface="Arial"/>
              </a:rPr>
              <a:t>in </a:t>
            </a:r>
            <a:r>
              <a:rPr lang="en-US" sz="1600" b="1" dirty="0" err="1">
                <a:solidFill>
                  <a:srgbClr val="00A2C7"/>
                </a:solidFill>
                <a:latin typeface="Arial"/>
                <a:cs typeface="Arial"/>
              </a:rPr>
              <a:t>primAry</a:t>
            </a:r>
            <a:r>
              <a:rPr lang="en-US" sz="1600" b="1" baseline="0" dirty="0">
                <a:solidFill>
                  <a:srgbClr val="00A2C7"/>
                </a:solidFill>
                <a:latin typeface="Arial"/>
                <a:cs typeface="Arial"/>
              </a:rPr>
              <a:t> food </a:t>
            </a:r>
            <a:r>
              <a:rPr lang="en-US" sz="1600" b="1" baseline="0" dirty="0" err="1">
                <a:solidFill>
                  <a:srgbClr val="00A2C7"/>
                </a:solidFill>
                <a:latin typeface="Arial"/>
                <a:cs typeface="Arial"/>
              </a:rPr>
              <a:t>caRe</a:t>
            </a:r>
            <a:endParaRPr lang="en-US" sz="1600" b="1" dirty="0">
              <a:solidFill>
                <a:srgbClr val="00A2C7"/>
              </a:solidFill>
              <a:latin typeface="Arial"/>
              <a:cs typeface="Arial"/>
            </a:endParaRPr>
          </a:p>
        </p:txBody>
      </p:sp>
      <p:pic>
        <p:nvPicPr>
          <p:cNvPr id="19" name="Picture 17" descr="Schermata 2021-01-20 alle 12.16.42.png">
            <a:extLst>
              <a:ext uri="{FF2B5EF4-FFF2-40B4-BE49-F238E27FC236}">
                <a16:creationId xmlns:a16="http://schemas.microsoft.com/office/drawing/2014/main" id="{C4124858-FBDA-4BDC-8430-9F05792ECD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7713" y="320692"/>
            <a:ext cx="1878762" cy="555190"/>
          </a:xfrm>
          <a:prstGeom prst="rect">
            <a:avLst/>
          </a:prstGeom>
        </p:spPr>
      </p:pic>
      <p:sp>
        <p:nvSpPr>
          <p:cNvPr id="5" name="Rectangle 4"/>
          <p:cNvSpPr/>
          <p:nvPr userDrawn="1"/>
        </p:nvSpPr>
        <p:spPr>
          <a:xfrm>
            <a:off x="5072261" y="4988561"/>
            <a:ext cx="689432" cy="465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rot="20406702">
            <a:off x="5303786" y="4922638"/>
            <a:ext cx="689432" cy="465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0" y="1329278"/>
            <a:ext cx="8558279" cy="490361"/>
          </a:xfrm>
          <a:noFill/>
          <a:ln>
            <a:solidFill>
              <a:schemeClr val="accent3">
                <a:lumMod val="20000"/>
                <a:lumOff val="80000"/>
              </a:schemeClr>
            </a:solidFill>
          </a:ln>
        </p:spPr>
        <p:txBody>
          <a:bodyPr wrap="square" lIns="108000" tIns="72000" rIns="108000" bIns="108000">
            <a:noAutofit/>
          </a:bodyPr>
          <a:lstStyle>
            <a:lvl1pPr marL="0" indent="0">
              <a:buFontTx/>
              <a:buNone/>
              <a:defRPr sz="2000" b="0" spc="-120" baseline="0">
                <a:solidFill>
                  <a:srgbClr val="00A2C7"/>
                </a:solidFill>
              </a:defRPr>
            </a:lvl1pPr>
          </a:lstStyle>
          <a:p>
            <a:pPr lvl="0"/>
            <a:r>
              <a:rPr lang="en-GB" noProof="0" dirty="0"/>
              <a:t>Part 1 Title…</a:t>
            </a:r>
          </a:p>
        </p:txBody>
      </p:sp>
      <p:sp>
        <p:nvSpPr>
          <p:cNvPr id="38" name="Textplatzhalter 2"/>
          <p:cNvSpPr>
            <a:spLocks noGrp="1"/>
          </p:cNvSpPr>
          <p:nvPr>
            <p:ph type="body" sz="quarter" idx="12" hasCustomPrompt="1"/>
          </p:nvPr>
        </p:nvSpPr>
        <p:spPr>
          <a:xfrm>
            <a:off x="285600" y="1907394"/>
            <a:ext cx="8558280" cy="490360"/>
          </a:xfrm>
          <a:noFill/>
          <a:ln>
            <a:solidFill>
              <a:schemeClr val="accent3">
                <a:lumMod val="20000"/>
                <a:lumOff val="80000"/>
              </a:schemeClr>
            </a:solidFill>
          </a:ln>
        </p:spPr>
        <p:txBody>
          <a:bodyPr wrap="square" lIns="108000" tIns="72000" rIns="108000" bIns="108000">
            <a:noAutofit/>
          </a:bodyPr>
          <a:lstStyle>
            <a:lvl1pPr marL="0" indent="0">
              <a:buFontTx/>
              <a:buNone/>
              <a:defRPr sz="2000" b="0" spc="-120" baseline="0">
                <a:solidFill>
                  <a:srgbClr val="00A2C7"/>
                </a:solidFill>
              </a:defRPr>
            </a:lvl1pPr>
          </a:lstStyle>
          <a:p>
            <a:pPr lvl="0"/>
            <a:r>
              <a:rPr lang="en-GB" noProof="0" dirty="0"/>
              <a:t>Part 2 Title…</a:t>
            </a:r>
          </a:p>
        </p:txBody>
      </p:sp>
      <p:sp>
        <p:nvSpPr>
          <p:cNvPr id="39" name="Textplatzhalter 2"/>
          <p:cNvSpPr>
            <a:spLocks noGrp="1"/>
          </p:cNvSpPr>
          <p:nvPr>
            <p:ph type="body" sz="quarter" idx="13" hasCustomPrompt="1"/>
          </p:nvPr>
        </p:nvSpPr>
        <p:spPr>
          <a:xfrm>
            <a:off x="285600" y="2465388"/>
            <a:ext cx="8558279" cy="496385"/>
          </a:xfrm>
          <a:noFill/>
          <a:ln>
            <a:solidFill>
              <a:schemeClr val="accent3">
                <a:lumMod val="20000"/>
                <a:lumOff val="80000"/>
              </a:schemeClr>
            </a:solidFill>
          </a:ln>
        </p:spPr>
        <p:txBody>
          <a:bodyPr wrap="square" lIns="108000" tIns="72000" rIns="108000" bIns="108000">
            <a:noAutofit/>
          </a:bodyPr>
          <a:lstStyle>
            <a:lvl1pPr marL="0" indent="0">
              <a:buFontTx/>
              <a:buNone/>
              <a:defRPr sz="2000" b="0" spc="-120" baseline="0">
                <a:solidFill>
                  <a:srgbClr val="00A2C7"/>
                </a:solidFill>
              </a:defRPr>
            </a:lvl1pPr>
          </a:lstStyle>
          <a:p>
            <a:pPr lvl="0"/>
            <a:r>
              <a:rPr lang="en-GB" noProof="0" dirty="0"/>
              <a:t>Part 3 Title…</a:t>
            </a:r>
          </a:p>
        </p:txBody>
      </p:sp>
      <p:sp>
        <p:nvSpPr>
          <p:cNvPr id="40" name="Textplatzhalter 2"/>
          <p:cNvSpPr>
            <a:spLocks noGrp="1"/>
          </p:cNvSpPr>
          <p:nvPr>
            <p:ph type="body" sz="quarter" idx="14" hasCustomPrompt="1"/>
          </p:nvPr>
        </p:nvSpPr>
        <p:spPr>
          <a:xfrm>
            <a:off x="285600" y="3048119"/>
            <a:ext cx="8558280" cy="496386"/>
          </a:xfrm>
          <a:noFill/>
          <a:ln>
            <a:solidFill>
              <a:schemeClr val="accent3">
                <a:lumMod val="20000"/>
                <a:lumOff val="80000"/>
              </a:schemeClr>
            </a:solidFill>
          </a:ln>
        </p:spPr>
        <p:txBody>
          <a:bodyPr wrap="square" lIns="108000" tIns="72000" rIns="108000" bIns="108000">
            <a:noAutofit/>
          </a:bodyPr>
          <a:lstStyle>
            <a:lvl1pPr marL="0" indent="0">
              <a:buFontTx/>
              <a:buNone/>
              <a:defRPr sz="2000" b="0" spc="-120" baseline="0">
                <a:solidFill>
                  <a:srgbClr val="00A2C7"/>
                </a:solidFill>
              </a:defRPr>
            </a:lvl1pPr>
          </a:lstStyle>
          <a:p>
            <a:pPr lvl="0"/>
            <a:r>
              <a:rPr lang="en-GB" noProof="0"/>
              <a:t>Part 4 Title…</a:t>
            </a:r>
          </a:p>
        </p:txBody>
      </p:sp>
      <p:sp>
        <p:nvSpPr>
          <p:cNvPr id="42" name="Textplatzhalter 2"/>
          <p:cNvSpPr>
            <a:spLocks noGrp="1"/>
          </p:cNvSpPr>
          <p:nvPr>
            <p:ph type="body" sz="quarter" idx="16" hasCustomPrompt="1"/>
          </p:nvPr>
        </p:nvSpPr>
        <p:spPr>
          <a:xfrm>
            <a:off x="285600" y="3654666"/>
            <a:ext cx="8558280" cy="496385"/>
          </a:xfrm>
          <a:noFill/>
          <a:ln>
            <a:solidFill>
              <a:schemeClr val="accent3">
                <a:lumMod val="20000"/>
                <a:lumOff val="80000"/>
              </a:schemeClr>
            </a:solidFill>
          </a:ln>
        </p:spPr>
        <p:txBody>
          <a:bodyPr wrap="square" lIns="108000" tIns="72000" rIns="108000" bIns="108000">
            <a:noAutofit/>
          </a:bodyPr>
          <a:lstStyle>
            <a:lvl1pPr marL="0" indent="0">
              <a:buFontTx/>
              <a:buNone/>
              <a:defRPr sz="2000" b="0" spc="-120" baseline="0">
                <a:solidFill>
                  <a:srgbClr val="00A2C7"/>
                </a:solidFill>
              </a:defRPr>
            </a:lvl1pPr>
          </a:lstStyle>
          <a:p>
            <a:pPr lvl="0"/>
            <a:r>
              <a:rPr lang="en-GB" noProof="0"/>
              <a:t>Part 5 Title…</a:t>
            </a:r>
          </a:p>
        </p:txBody>
      </p:sp>
      <p:sp>
        <p:nvSpPr>
          <p:cNvPr id="43" name="Textplatzhalter 2"/>
          <p:cNvSpPr>
            <a:spLocks noGrp="1"/>
          </p:cNvSpPr>
          <p:nvPr>
            <p:ph type="body" sz="quarter" idx="17" hasCustomPrompt="1"/>
          </p:nvPr>
        </p:nvSpPr>
        <p:spPr>
          <a:xfrm>
            <a:off x="285600" y="4251736"/>
            <a:ext cx="8558280" cy="496384"/>
          </a:xfrm>
          <a:noFill/>
          <a:ln>
            <a:solidFill>
              <a:schemeClr val="accent3">
                <a:lumMod val="20000"/>
                <a:lumOff val="80000"/>
              </a:schemeClr>
            </a:solidFill>
          </a:ln>
        </p:spPr>
        <p:txBody>
          <a:bodyPr wrap="square" lIns="108000" tIns="72000" rIns="108000" bIns="108000">
            <a:noAutofit/>
          </a:bodyPr>
          <a:lstStyle>
            <a:lvl1pPr marL="0" indent="0">
              <a:buFontTx/>
              <a:buNone/>
              <a:defRPr sz="2000" b="0" spc="-120" baseline="0">
                <a:solidFill>
                  <a:srgbClr val="00A2C7"/>
                </a:solidFill>
              </a:defRPr>
            </a:lvl1pPr>
          </a:lstStyle>
          <a:p>
            <a:pPr lvl="0"/>
            <a:r>
              <a:rPr lang="en-GB" noProof="0"/>
              <a:t>Part 6 Title…</a:t>
            </a:r>
          </a:p>
        </p:txBody>
      </p:sp>
      <p:sp>
        <p:nvSpPr>
          <p:cNvPr id="44" name="Textplatzhalter 2"/>
          <p:cNvSpPr>
            <a:spLocks noGrp="1"/>
          </p:cNvSpPr>
          <p:nvPr>
            <p:ph type="body" sz="quarter" idx="18" hasCustomPrompt="1"/>
          </p:nvPr>
        </p:nvSpPr>
        <p:spPr>
          <a:xfrm>
            <a:off x="285600" y="4848805"/>
            <a:ext cx="8558280" cy="496384"/>
          </a:xfrm>
          <a:noFill/>
          <a:ln>
            <a:solidFill>
              <a:schemeClr val="accent3">
                <a:lumMod val="20000"/>
                <a:lumOff val="80000"/>
              </a:schemeClr>
            </a:solidFill>
          </a:ln>
        </p:spPr>
        <p:txBody>
          <a:bodyPr wrap="square" lIns="108000" tIns="72000" rIns="108000" bIns="108000">
            <a:noAutofit/>
          </a:bodyPr>
          <a:lstStyle>
            <a:lvl1pPr marL="0" indent="0">
              <a:buFontTx/>
              <a:buNone/>
              <a:defRPr sz="2000" b="0" spc="-120" baseline="0">
                <a:solidFill>
                  <a:srgbClr val="00A2C7"/>
                </a:solidFill>
              </a:defRPr>
            </a:lvl1pPr>
          </a:lstStyle>
          <a:p>
            <a:pPr lvl="0"/>
            <a:r>
              <a:rPr lang="en-GB" noProof="0" dirty="0"/>
              <a:t>Part 7 Title…</a:t>
            </a:r>
          </a:p>
        </p:txBody>
      </p:sp>
      <p:pic>
        <p:nvPicPr>
          <p:cNvPr id="10" name="Picture 9" descr="smi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29099">
            <a:off x="342338" y="6264984"/>
            <a:ext cx="476059" cy="150334"/>
          </a:xfrm>
          <a:prstGeom prst="rect">
            <a:avLst/>
          </a:prstGeom>
        </p:spPr>
      </p:pic>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 </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dirty="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01016379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8365051" y="6066427"/>
            <a:ext cx="519677" cy="51967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2C7"/>
              </a:solidFill>
            </a:endParaRPr>
          </a:p>
        </p:txBody>
      </p:sp>
      <p:cxnSp>
        <p:nvCxnSpPr>
          <p:cNvPr id="4" name="Gerade Verbindung 3"/>
          <p:cNvCxnSpPr/>
          <p:nvPr userDrawn="1"/>
        </p:nvCxnSpPr>
        <p:spPr>
          <a:xfrm>
            <a:off x="299805" y="6586104"/>
            <a:ext cx="7874774"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Box 27"/>
          <p:cNvSpPr txBox="1"/>
          <p:nvPr/>
        </p:nvSpPr>
        <p:spPr>
          <a:xfrm>
            <a:off x="8357109" y="6154602"/>
            <a:ext cx="562970" cy="369296"/>
          </a:xfrm>
          <a:prstGeom prst="rect">
            <a:avLst/>
          </a:prstGeom>
          <a:noFill/>
        </p:spPr>
        <p:txBody>
          <a:bodyPr wrap="none" lIns="182843" tIns="91422" rIns="182843" bIns="91422" rtlCol="0">
            <a:spAutoFit/>
          </a:bodyPr>
          <a:lstStyle/>
          <a:p>
            <a:pPr algn="ctr"/>
            <a:fld id="{260E2A6B-A809-4840-BF14-8648BC0BDF87}" type="slidenum">
              <a:rPr lang="en-GB" sz="1200" b="0" noProof="0" smtClean="0">
                <a:solidFill>
                  <a:srgbClr val="00A2C7"/>
                </a:solidFill>
                <a:latin typeface="Arial"/>
                <a:cs typeface="Arial"/>
              </a:rPr>
              <a:pPr algn="ctr"/>
              <a:t>‹Nr.›</a:t>
            </a:fld>
            <a:endParaRPr lang="en-GB" sz="1200" b="0" noProof="0" dirty="0">
              <a:solidFill>
                <a:srgbClr val="00A2C7"/>
              </a:solidFill>
              <a:latin typeface="Arial"/>
              <a:cs typeface="Arial"/>
            </a:endParaRPr>
          </a:p>
        </p:txBody>
      </p:sp>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pic>
        <p:nvPicPr>
          <p:cNvPr id="3" name="Picture 2" descr="logo.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60820" y="149227"/>
            <a:ext cx="1390025" cy="780116"/>
          </a:xfrm>
          <a:prstGeom prst="rect">
            <a:avLst/>
          </a:prstGeom>
        </p:spPr>
      </p:pic>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54" r:id="rId1"/>
    <p:sldLayoutId id="2147483849" r:id="rId2"/>
    <p:sldLayoutId id="2147483859" r:id="rId3"/>
    <p:sldLayoutId id="2147483850" r:id="rId4"/>
    <p:sldLayoutId id="2147483861" r:id="rId5"/>
    <p:sldLayoutId id="2147483847" r:id="rId6"/>
    <p:sldLayoutId id="2147483855" r:id="rId7"/>
    <p:sldLayoutId id="2147483867"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sldNum="0" hdr="0" dt="0"/>
  <p:txStyles>
    <p:titleStyle>
      <a:lvl1pPr marL="216000" algn="l" defTabSz="913878" rtl="0" eaLnBrk="1" latinLnBrk="0" hangingPunct="1">
        <a:spcBef>
          <a:spcPct val="0"/>
        </a:spcBef>
        <a:buNone/>
        <a:defRPr sz="2800" b="1" kern="1200" cap="all" normalizeH="0" baseline="0">
          <a:solidFill>
            <a:srgbClr val="00A2C7"/>
          </a:solidFill>
          <a:latin typeface="Arial"/>
          <a:ea typeface="+mj-ea"/>
          <a:cs typeface="Arial"/>
        </a:defRPr>
      </a:lvl1pPr>
    </p:titleStyle>
    <p:bodyStyle>
      <a:lvl1pPr marL="342705" indent="-342705" algn="l" defTabSz="913878" rtl="0" eaLnBrk="1" latinLnBrk="0" hangingPunct="1">
        <a:spcBef>
          <a:spcPct val="20000"/>
        </a:spcBef>
        <a:buClr>
          <a:srgbClr val="0092AA"/>
        </a:buClr>
        <a:buSzPct val="80000"/>
        <a:buFont typeface="Wingdings 2" pitchFamily="18" charset="2"/>
        <a:buChar char=""/>
        <a:defRPr sz="2400" kern="1200" baseline="0">
          <a:solidFill>
            <a:srgbClr val="00A2C7"/>
          </a:solidFill>
          <a:latin typeface="Arial"/>
          <a:ea typeface="+mn-ea"/>
          <a:cs typeface="Arial"/>
        </a:defRPr>
      </a:lvl1pPr>
      <a:lvl2pPr marL="742527" indent="-285588" algn="l" defTabSz="913878" rtl="0" eaLnBrk="1" latinLnBrk="0" hangingPunct="1">
        <a:spcBef>
          <a:spcPct val="20000"/>
        </a:spcBef>
        <a:buClr>
          <a:srgbClr val="0092AA"/>
        </a:buClr>
        <a:buSzPct val="80000"/>
        <a:buFont typeface="Wingdings" pitchFamily="2" charset="2"/>
        <a:buChar char=""/>
        <a:defRPr sz="2000" kern="1200">
          <a:solidFill>
            <a:schemeClr val="accent6">
              <a:lumMod val="50000"/>
            </a:schemeClr>
          </a:solidFill>
          <a:latin typeface="Arial"/>
          <a:ea typeface="+mn-ea"/>
          <a:cs typeface="Arial"/>
        </a:defRPr>
      </a:lvl2pPr>
      <a:lvl3pPr marL="1142349" indent="-228470" algn="l" defTabSz="913878" rtl="0" eaLnBrk="1" latinLnBrk="0" hangingPunct="1">
        <a:spcBef>
          <a:spcPct val="20000"/>
        </a:spcBef>
        <a:buClr>
          <a:srgbClr val="0092AA"/>
        </a:buClr>
        <a:buSzPct val="100000"/>
        <a:buFont typeface="Trebuchet MS" pitchFamily="34" charset="0"/>
        <a:buChar char="&gt;"/>
        <a:defRPr sz="1800" kern="1200">
          <a:solidFill>
            <a:schemeClr val="accent6">
              <a:lumMod val="50000"/>
            </a:schemeClr>
          </a:solidFill>
          <a:latin typeface="Arial"/>
          <a:ea typeface="+mn-ea"/>
          <a:cs typeface="Arial"/>
        </a:defRPr>
      </a:lvl3pPr>
      <a:lvl4pPr marL="1599288"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4pPr>
      <a:lvl5pPr marL="2056227"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44D6264A-C1FE-4744-891C-9BF7D2926E7C}"/>
              </a:ext>
            </a:extLst>
          </p:cNvPr>
          <p:cNvSpPr>
            <a:spLocks noGrp="1"/>
          </p:cNvSpPr>
          <p:nvPr>
            <p:ph type="body" sz="quarter" idx="15"/>
          </p:nvPr>
        </p:nvSpPr>
        <p:spPr/>
        <p:txBody>
          <a:bodyPr/>
          <a:lstStyle/>
          <a:p>
            <a:pPr algn="ctr"/>
            <a:r>
              <a:rPr lang="en-US" b="0" dirty="0" smtClean="0"/>
              <a:t>Food </a:t>
            </a:r>
            <a:r>
              <a:rPr lang="en-US" b="0" dirty="0"/>
              <a:t>intolerances and allergies</a:t>
            </a:r>
            <a:r>
              <a:rPr lang="en-US" dirty="0"/>
              <a:t> </a:t>
            </a:r>
            <a:endParaRPr lang="it-IT" dirty="0"/>
          </a:p>
        </p:txBody>
      </p:sp>
      <p:sp>
        <p:nvSpPr>
          <p:cNvPr id="15" name="Textplatzhalter 2">
            <a:extLst>
              <a:ext uri="{FF2B5EF4-FFF2-40B4-BE49-F238E27FC236}">
                <a16:creationId xmlns:a16="http://schemas.microsoft.com/office/drawing/2014/main" id="{5544299B-767A-4A3A-89A8-0C9C47DF13E3}"/>
              </a:ext>
            </a:extLst>
          </p:cNvPr>
          <p:cNvSpPr>
            <a:spLocks noGrp="1"/>
          </p:cNvSpPr>
          <p:nvPr>
            <p:ph type="body" sz="quarter" idx="16"/>
          </p:nvPr>
        </p:nvSpPr>
        <p:spPr>
          <a:xfrm>
            <a:off x="826544" y="5619633"/>
            <a:ext cx="4580955" cy="573246"/>
          </a:xfrm>
        </p:spPr>
        <p:txBody>
          <a:bodyPr wrap="square" lIns="0" tIns="0" rIns="0" bIns="0" anchor="ctr" anchorCtr="0">
            <a:noAutofit/>
          </a:bodyPr>
          <a:lstStyle>
            <a:lvl1pPr marL="0" indent="0">
              <a:buFontTx/>
              <a:buNone/>
              <a:defRPr sz="1400" baseline="0">
                <a:solidFill>
                  <a:srgbClr val="0092AA"/>
                </a:solidFill>
                <a:latin typeface="Arial"/>
                <a:cs typeface="Arial"/>
              </a:defRPr>
            </a:lvl1pPr>
          </a:lstStyle>
          <a:p>
            <a:pPr lvl="0"/>
            <a:r>
              <a:rPr lang="en-GB" noProof="0" dirty="0"/>
              <a:t>Santa Casa da Misericórdia de Albufeira (SCMA)</a:t>
            </a:r>
          </a:p>
        </p:txBody>
      </p:sp>
    </p:spTree>
    <p:extLst>
      <p:ext uri="{BB962C8B-B14F-4D97-AF65-F5344CB8AC3E}">
        <p14:creationId xmlns:p14="http://schemas.microsoft.com/office/powerpoint/2010/main" val="32304789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 y="149225"/>
            <a:ext cx="7453311" cy="686006"/>
          </a:xfrm>
        </p:spPr>
        <p:txBody>
          <a:bodyPr>
            <a:normAutofit fontScale="90000"/>
          </a:bodyPr>
          <a:lstStyle/>
          <a:p>
            <a:r>
              <a:rPr lang="en-US" sz="2300" dirty="0"/>
              <a:t>Preparation and cooking: care to be taken</a:t>
            </a:r>
            <a:endParaRPr lang="en-GB" sz="2300" dirty="0"/>
          </a:p>
        </p:txBody>
      </p:sp>
      <p:sp>
        <p:nvSpPr>
          <p:cNvPr id="5" name="Textplatzhalter 2">
            <a:extLst>
              <a:ext uri="{FF2B5EF4-FFF2-40B4-BE49-F238E27FC236}">
                <a16:creationId xmlns:a16="http://schemas.microsoft.com/office/drawing/2014/main" id="{DD42F2A7-1D85-46F4-B64E-5462882B0563}"/>
              </a:ext>
            </a:extLst>
          </p:cNvPr>
          <p:cNvSpPr txBox="1">
            <a:spLocks/>
          </p:cNvSpPr>
          <p:nvPr/>
        </p:nvSpPr>
        <p:spPr>
          <a:xfrm>
            <a:off x="290513" y="1172780"/>
            <a:ext cx="8562974" cy="3211032"/>
          </a:xfrm>
          <a:prstGeom prst="rect">
            <a:avLst/>
          </a:prstGeom>
        </p:spPr>
        <p:txBody>
          <a:bodyPr vert="horz" lIns="217590" tIns="108794" rIns="217590" bIns="108794" rtlCol="0">
            <a:normAutofit/>
          </a:bodyPr>
          <a:lstStyle>
            <a:lvl1pPr marL="0" indent="0" algn="l" defTabSz="913878" rtl="0" eaLnBrk="1" latinLnBrk="0" hangingPunct="1">
              <a:spcBef>
                <a:spcPct val="20000"/>
              </a:spcBef>
              <a:buClr>
                <a:srgbClr val="0092AA"/>
              </a:buClr>
              <a:buSzPct val="80000"/>
              <a:buFontTx/>
              <a:buNone/>
              <a:defRPr sz="2400" kern="1200" baseline="0">
                <a:solidFill>
                  <a:srgbClr val="00A2C7"/>
                </a:solidFill>
                <a:latin typeface="Arial"/>
                <a:ea typeface="+mn-ea"/>
                <a:cs typeface="Arial"/>
              </a:defRPr>
            </a:lvl1pPr>
            <a:lvl2pPr marL="742527" indent="-285588" algn="l" defTabSz="913878" rtl="0" eaLnBrk="1" latinLnBrk="0" hangingPunct="1">
              <a:spcBef>
                <a:spcPct val="20000"/>
              </a:spcBef>
              <a:buClr>
                <a:srgbClr val="0092AA"/>
              </a:buClr>
              <a:buSzPct val="80000"/>
              <a:buFont typeface="Wingdings" pitchFamily="2" charset="2"/>
              <a:buChar char=""/>
              <a:defRPr sz="2000" kern="1200">
                <a:solidFill>
                  <a:schemeClr val="accent6">
                    <a:lumMod val="50000"/>
                  </a:schemeClr>
                </a:solidFill>
                <a:latin typeface="Arial"/>
                <a:ea typeface="+mn-ea"/>
                <a:cs typeface="Arial"/>
              </a:defRPr>
            </a:lvl2pPr>
            <a:lvl3pPr marL="1142349" indent="-228470" algn="l" defTabSz="913878" rtl="0" eaLnBrk="1" latinLnBrk="0" hangingPunct="1">
              <a:spcBef>
                <a:spcPct val="20000"/>
              </a:spcBef>
              <a:buClr>
                <a:srgbClr val="0092AA"/>
              </a:buClr>
              <a:buSzPct val="100000"/>
              <a:buFont typeface="Trebuchet MS" pitchFamily="34" charset="0"/>
              <a:buChar char="&gt;"/>
              <a:defRPr sz="1800" kern="1200">
                <a:solidFill>
                  <a:schemeClr val="accent6">
                    <a:lumMod val="50000"/>
                  </a:schemeClr>
                </a:solidFill>
                <a:latin typeface="Arial"/>
                <a:ea typeface="+mn-ea"/>
                <a:cs typeface="Arial"/>
              </a:defRPr>
            </a:lvl3pPr>
            <a:lvl4pPr marL="1599288"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4pPr>
            <a:lvl5pPr marL="2056227"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n-US" sz="2200" dirty="0">
                <a:solidFill>
                  <a:srgbClr val="000000"/>
                </a:solidFill>
              </a:rPr>
              <a:t>Wash your hands properly between the various food handling steps;</a:t>
            </a:r>
          </a:p>
          <a:p>
            <a:pPr marL="342900" indent="-342900" algn="just">
              <a:lnSpc>
                <a:spcPct val="150000"/>
              </a:lnSpc>
              <a:buFont typeface="Arial" panose="020B0604020202020204" pitchFamily="34" charset="0"/>
              <a:buChar char="•"/>
            </a:pPr>
            <a:r>
              <a:rPr lang="en-US" sz="2200" dirty="0">
                <a:solidFill>
                  <a:srgbClr val="000000"/>
                </a:solidFill>
              </a:rPr>
              <a:t>Do not use the same utensils during the preparation, cooking, plating and distribution of meals (cutlery, mixers, mixers, cutting boards, plates, platters, pots and pans and others).</a:t>
            </a:r>
            <a:endParaRPr lang="en-GB" dirty="0"/>
          </a:p>
        </p:txBody>
      </p:sp>
      <p:pic>
        <p:nvPicPr>
          <p:cNvPr id="7170" name="Picture 2" descr="Entenda o que é contaminação cruzada – Legado Consultoria Júnior">
            <a:extLst>
              <a:ext uri="{FF2B5EF4-FFF2-40B4-BE49-F238E27FC236}">
                <a16:creationId xmlns:a16="http://schemas.microsoft.com/office/drawing/2014/main" id="{62DD32F3-C69B-4BA6-82E4-DA6238EE3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008" y="4109553"/>
            <a:ext cx="5115434" cy="2348337"/>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0F329CA7-0A4B-468B-BF84-68F2664CD132}"/>
              </a:ext>
            </a:extLst>
          </p:cNvPr>
          <p:cNvSpPr/>
          <p:nvPr/>
        </p:nvSpPr>
        <p:spPr>
          <a:xfrm>
            <a:off x="-4761" y="6457890"/>
            <a:ext cx="8260994" cy="400110"/>
          </a:xfrm>
          <a:prstGeom prst="rect">
            <a:avLst/>
          </a:prstGeom>
        </p:spPr>
        <p:txBody>
          <a:bodyPr wrap="square">
            <a:spAutoFit/>
          </a:bodyPr>
          <a:lstStyle/>
          <a:p>
            <a:r>
              <a:rPr lang="pt-PT" sz="1000" dirty="0" err="1">
                <a:latin typeface="Arial" panose="020B0604020202020204" pitchFamily="34" charset="0"/>
                <a:cs typeface="Arial" panose="020B0604020202020204" pitchFamily="34" charset="0"/>
              </a:rPr>
              <a:t>References</a:t>
            </a:r>
            <a:r>
              <a:rPr lang="pt-PT" sz="1000" dirty="0">
                <a:latin typeface="Arial" panose="020B0604020202020204" pitchFamily="34" charset="0"/>
                <a:cs typeface="Arial" panose="020B0604020202020204" pitchFamily="34" charset="0"/>
              </a:rPr>
              <a:t>: Pádua, I., Barros, R., Moreira, P. e Moreira, A. (2016). </a:t>
            </a:r>
            <a:r>
              <a:rPr lang="pt-PT" sz="1000" i="1" dirty="0">
                <a:latin typeface="Arial" panose="020B0604020202020204" pitchFamily="34" charset="0"/>
                <a:cs typeface="Arial" panose="020B0604020202020204" pitchFamily="34" charset="0"/>
              </a:rPr>
              <a:t>Alergia Alimentar na Restauração. </a:t>
            </a:r>
            <a:r>
              <a:rPr lang="pt-PT" sz="1000" dirty="0">
                <a:latin typeface="Arial" panose="020B0604020202020204" pitchFamily="34" charset="0"/>
                <a:cs typeface="Arial" panose="020B0604020202020204" pitchFamily="34" charset="0"/>
              </a:rPr>
              <a:t>Programa Nacional para a Promoção da Alimentação Saudável Direção-Geral da Saúde. Lisboa. </a:t>
            </a:r>
          </a:p>
        </p:txBody>
      </p:sp>
    </p:spTree>
    <p:extLst>
      <p:ext uri="{BB962C8B-B14F-4D97-AF65-F5344CB8AC3E}">
        <p14:creationId xmlns:p14="http://schemas.microsoft.com/office/powerpoint/2010/main" val="41659215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 y="149225"/>
            <a:ext cx="7262811" cy="686006"/>
          </a:xfrm>
        </p:spPr>
        <p:txBody>
          <a:bodyPr>
            <a:normAutofit fontScale="90000"/>
          </a:bodyPr>
          <a:lstStyle/>
          <a:p>
            <a:r>
              <a:rPr lang="en-US" sz="2300" dirty="0"/>
              <a:t>Preparation and cooking: care to be taken</a:t>
            </a:r>
            <a:endParaRPr lang="en-GB" sz="2300" dirty="0"/>
          </a:p>
        </p:txBody>
      </p:sp>
      <p:sp>
        <p:nvSpPr>
          <p:cNvPr id="5" name="Textplatzhalter 2">
            <a:extLst>
              <a:ext uri="{FF2B5EF4-FFF2-40B4-BE49-F238E27FC236}">
                <a16:creationId xmlns:a16="http://schemas.microsoft.com/office/drawing/2014/main" id="{DD42F2A7-1D85-46F4-B64E-5462882B0563}"/>
              </a:ext>
            </a:extLst>
          </p:cNvPr>
          <p:cNvSpPr txBox="1">
            <a:spLocks/>
          </p:cNvSpPr>
          <p:nvPr/>
        </p:nvSpPr>
        <p:spPr>
          <a:xfrm>
            <a:off x="290513" y="1385845"/>
            <a:ext cx="8562974" cy="3211032"/>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rgbClr val="0092AA"/>
              </a:buClr>
              <a:buSzPct val="80000"/>
              <a:buFontTx/>
              <a:buNone/>
              <a:defRPr sz="2400" kern="1200" baseline="0">
                <a:solidFill>
                  <a:srgbClr val="00A2C7"/>
                </a:solidFill>
                <a:latin typeface="Arial"/>
                <a:ea typeface="+mn-ea"/>
                <a:cs typeface="Arial"/>
              </a:defRPr>
            </a:lvl1pPr>
            <a:lvl2pPr marL="742527" indent="-285588" algn="l" defTabSz="913878" rtl="0" eaLnBrk="1" latinLnBrk="0" hangingPunct="1">
              <a:spcBef>
                <a:spcPct val="20000"/>
              </a:spcBef>
              <a:buClr>
                <a:srgbClr val="0092AA"/>
              </a:buClr>
              <a:buSzPct val="80000"/>
              <a:buFont typeface="Wingdings" pitchFamily="2" charset="2"/>
              <a:buChar char=""/>
              <a:defRPr sz="2000" kern="1200">
                <a:solidFill>
                  <a:schemeClr val="accent6">
                    <a:lumMod val="50000"/>
                  </a:schemeClr>
                </a:solidFill>
                <a:latin typeface="Arial"/>
                <a:ea typeface="+mn-ea"/>
                <a:cs typeface="Arial"/>
              </a:defRPr>
            </a:lvl2pPr>
            <a:lvl3pPr marL="1142349" indent="-228470" algn="l" defTabSz="913878" rtl="0" eaLnBrk="1" latinLnBrk="0" hangingPunct="1">
              <a:spcBef>
                <a:spcPct val="20000"/>
              </a:spcBef>
              <a:buClr>
                <a:srgbClr val="0092AA"/>
              </a:buClr>
              <a:buSzPct val="100000"/>
              <a:buFont typeface="Trebuchet MS" pitchFamily="34" charset="0"/>
              <a:buChar char="&gt;"/>
              <a:defRPr sz="1800" kern="1200">
                <a:solidFill>
                  <a:schemeClr val="accent6">
                    <a:lumMod val="50000"/>
                  </a:schemeClr>
                </a:solidFill>
                <a:latin typeface="Arial"/>
                <a:ea typeface="+mn-ea"/>
                <a:cs typeface="Arial"/>
              </a:defRPr>
            </a:lvl3pPr>
            <a:lvl4pPr marL="1599288"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4pPr>
            <a:lvl5pPr marL="2056227"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n-US" sz="2200" dirty="0">
                <a:solidFill>
                  <a:srgbClr val="000000"/>
                </a:solidFill>
              </a:rPr>
              <a:t>Do not use the same frying oil or cooking water for different foods;</a:t>
            </a:r>
          </a:p>
          <a:p>
            <a:pPr marL="342900" indent="-342900" algn="just">
              <a:lnSpc>
                <a:spcPct val="150000"/>
              </a:lnSpc>
              <a:buFont typeface="Arial" panose="020B0604020202020204" pitchFamily="34" charset="0"/>
              <a:buChar char="•"/>
            </a:pPr>
            <a:r>
              <a:rPr lang="en-US" sz="2200" dirty="0">
                <a:solidFill>
                  <a:srgbClr val="000000"/>
                </a:solidFill>
              </a:rPr>
              <a:t>Do not use the same countertops or contact surfaces for handling food;</a:t>
            </a:r>
          </a:p>
          <a:p>
            <a:pPr marL="342900" indent="-342900" algn="just">
              <a:lnSpc>
                <a:spcPct val="150000"/>
              </a:lnSpc>
              <a:buFont typeface="Arial" panose="020B0604020202020204" pitchFamily="34" charset="0"/>
              <a:buChar char="•"/>
            </a:pPr>
            <a:r>
              <a:rPr lang="en-US" sz="2200" dirty="0">
                <a:solidFill>
                  <a:srgbClr val="000000"/>
                </a:solidFill>
              </a:rPr>
              <a:t>During meals, patients with food allergies should avoid sharing utensils (cutlery, plates, napkins, cups) or direct contact with potentially allergenic foods.</a:t>
            </a:r>
            <a:endParaRPr lang="en-GB" sz="2200" dirty="0"/>
          </a:p>
        </p:txBody>
      </p:sp>
      <p:sp>
        <p:nvSpPr>
          <p:cNvPr id="4" name="Retângulo 3">
            <a:extLst>
              <a:ext uri="{FF2B5EF4-FFF2-40B4-BE49-F238E27FC236}">
                <a16:creationId xmlns:a16="http://schemas.microsoft.com/office/drawing/2014/main" id="{2646EED6-10A6-41A2-A9B2-DC9337D66A8C}"/>
              </a:ext>
            </a:extLst>
          </p:cNvPr>
          <p:cNvSpPr/>
          <p:nvPr/>
        </p:nvSpPr>
        <p:spPr>
          <a:xfrm>
            <a:off x="-4761" y="6457890"/>
            <a:ext cx="8260994" cy="400110"/>
          </a:xfrm>
          <a:prstGeom prst="rect">
            <a:avLst/>
          </a:prstGeom>
        </p:spPr>
        <p:txBody>
          <a:bodyPr wrap="square">
            <a:spAutoFit/>
          </a:bodyPr>
          <a:lstStyle/>
          <a:p>
            <a:r>
              <a:rPr lang="pt-PT" sz="1000" dirty="0" err="1">
                <a:latin typeface="Arial" panose="020B0604020202020204" pitchFamily="34" charset="0"/>
                <a:cs typeface="Arial" panose="020B0604020202020204" pitchFamily="34" charset="0"/>
              </a:rPr>
              <a:t>References</a:t>
            </a:r>
            <a:r>
              <a:rPr lang="pt-PT" sz="1000" dirty="0">
                <a:latin typeface="Arial" panose="020B0604020202020204" pitchFamily="34" charset="0"/>
                <a:cs typeface="Arial" panose="020B0604020202020204" pitchFamily="34" charset="0"/>
              </a:rPr>
              <a:t>: Pádua, I., Barros, R., Moreira, P. e Moreira, A. (2016). </a:t>
            </a:r>
            <a:r>
              <a:rPr lang="pt-PT" sz="1000" i="1" dirty="0">
                <a:latin typeface="Arial" panose="020B0604020202020204" pitchFamily="34" charset="0"/>
                <a:cs typeface="Arial" panose="020B0604020202020204" pitchFamily="34" charset="0"/>
              </a:rPr>
              <a:t>Alergia Alimentar na Restauração. </a:t>
            </a:r>
            <a:r>
              <a:rPr lang="pt-PT" sz="1000" dirty="0">
                <a:latin typeface="Arial" panose="020B0604020202020204" pitchFamily="34" charset="0"/>
                <a:cs typeface="Arial" panose="020B0604020202020204" pitchFamily="34" charset="0"/>
              </a:rPr>
              <a:t>Programa Nacional para a Promoção da Alimentação Saudável Direção-Geral da Saúde. Lisboa. </a:t>
            </a:r>
          </a:p>
        </p:txBody>
      </p:sp>
    </p:spTree>
    <p:extLst>
      <p:ext uri="{BB962C8B-B14F-4D97-AF65-F5344CB8AC3E}">
        <p14:creationId xmlns:p14="http://schemas.microsoft.com/office/powerpoint/2010/main" val="594410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3559B5-5778-4520-90EF-256D1A52B086}"/>
              </a:ext>
            </a:extLst>
          </p:cNvPr>
          <p:cNvSpPr>
            <a:spLocks noGrp="1"/>
          </p:cNvSpPr>
          <p:nvPr>
            <p:ph type="title"/>
          </p:nvPr>
        </p:nvSpPr>
        <p:spPr/>
        <p:txBody>
          <a:bodyPr/>
          <a:lstStyle/>
          <a:p>
            <a:r>
              <a:rPr lang="it-IT" dirty="0" smtClean="0"/>
              <a:t>Agenda</a:t>
            </a:r>
            <a:endParaRPr lang="it-IT" dirty="0"/>
          </a:p>
        </p:txBody>
      </p:sp>
      <p:sp>
        <p:nvSpPr>
          <p:cNvPr id="3" name="Segnaposto testo 2">
            <a:extLst>
              <a:ext uri="{FF2B5EF4-FFF2-40B4-BE49-F238E27FC236}">
                <a16:creationId xmlns:a16="http://schemas.microsoft.com/office/drawing/2014/main" id="{D6AC624B-0726-4225-9BC7-59728F1D56EE}"/>
              </a:ext>
            </a:extLst>
          </p:cNvPr>
          <p:cNvSpPr>
            <a:spLocks noGrp="1"/>
          </p:cNvSpPr>
          <p:nvPr>
            <p:ph type="body" sz="quarter" idx="11"/>
          </p:nvPr>
        </p:nvSpPr>
        <p:spPr/>
        <p:txBody>
          <a:bodyPr/>
          <a:lstStyle/>
          <a:p>
            <a:r>
              <a:rPr lang="it-IT" dirty="0"/>
              <a:t>1. Definition of food allergies</a:t>
            </a:r>
          </a:p>
        </p:txBody>
      </p:sp>
      <p:sp>
        <p:nvSpPr>
          <p:cNvPr id="4" name="Segnaposto testo 3">
            <a:extLst>
              <a:ext uri="{FF2B5EF4-FFF2-40B4-BE49-F238E27FC236}">
                <a16:creationId xmlns:a16="http://schemas.microsoft.com/office/drawing/2014/main" id="{184BF005-4978-4BCA-AA7B-E689E0CBEC8D}"/>
              </a:ext>
            </a:extLst>
          </p:cNvPr>
          <p:cNvSpPr>
            <a:spLocks noGrp="1"/>
          </p:cNvSpPr>
          <p:nvPr>
            <p:ph type="body" sz="quarter" idx="12"/>
          </p:nvPr>
        </p:nvSpPr>
        <p:spPr/>
        <p:txBody>
          <a:bodyPr/>
          <a:lstStyle/>
          <a:p>
            <a:r>
              <a:rPr lang="it-IT" dirty="0"/>
              <a:t>2. Food allergy: symptoms</a:t>
            </a:r>
          </a:p>
        </p:txBody>
      </p:sp>
      <p:sp>
        <p:nvSpPr>
          <p:cNvPr id="5" name="Segnaposto testo 4">
            <a:extLst>
              <a:ext uri="{FF2B5EF4-FFF2-40B4-BE49-F238E27FC236}">
                <a16:creationId xmlns:a16="http://schemas.microsoft.com/office/drawing/2014/main" id="{111CD248-C50C-4D5A-B1B4-99549E58DB36}"/>
              </a:ext>
            </a:extLst>
          </p:cNvPr>
          <p:cNvSpPr>
            <a:spLocks noGrp="1"/>
          </p:cNvSpPr>
          <p:nvPr>
            <p:ph type="body" sz="quarter" idx="13"/>
          </p:nvPr>
        </p:nvSpPr>
        <p:spPr/>
        <p:txBody>
          <a:bodyPr/>
          <a:lstStyle/>
          <a:p>
            <a:r>
              <a:rPr lang="it-IT" dirty="0"/>
              <a:t>3. Food allergy: foods</a:t>
            </a:r>
          </a:p>
        </p:txBody>
      </p:sp>
      <p:sp>
        <p:nvSpPr>
          <p:cNvPr id="6" name="Segnaposto testo 5">
            <a:extLst>
              <a:ext uri="{FF2B5EF4-FFF2-40B4-BE49-F238E27FC236}">
                <a16:creationId xmlns:a16="http://schemas.microsoft.com/office/drawing/2014/main" id="{0B7C76BB-E4AF-4D5C-8F90-388B75A3FE69}"/>
              </a:ext>
            </a:extLst>
          </p:cNvPr>
          <p:cNvSpPr>
            <a:spLocks noGrp="1"/>
          </p:cNvSpPr>
          <p:nvPr>
            <p:ph type="body" sz="quarter" idx="14"/>
          </p:nvPr>
        </p:nvSpPr>
        <p:spPr/>
        <p:txBody>
          <a:bodyPr/>
          <a:lstStyle/>
          <a:p>
            <a:r>
              <a:rPr lang="it-IT" dirty="0"/>
              <a:t>4. Food intolerances</a:t>
            </a:r>
          </a:p>
        </p:txBody>
      </p:sp>
      <p:sp>
        <p:nvSpPr>
          <p:cNvPr id="7" name="Segnaposto testo 6">
            <a:extLst>
              <a:ext uri="{FF2B5EF4-FFF2-40B4-BE49-F238E27FC236}">
                <a16:creationId xmlns:a16="http://schemas.microsoft.com/office/drawing/2014/main" id="{F2AA1F39-BA78-4994-BDA7-F78B242F2AC1}"/>
              </a:ext>
            </a:extLst>
          </p:cNvPr>
          <p:cNvSpPr>
            <a:spLocks noGrp="1"/>
          </p:cNvSpPr>
          <p:nvPr>
            <p:ph type="body" sz="quarter" idx="16"/>
          </p:nvPr>
        </p:nvSpPr>
        <p:spPr/>
        <p:txBody>
          <a:bodyPr/>
          <a:lstStyle/>
          <a:p>
            <a:r>
              <a:rPr lang="it-IT" dirty="0"/>
              <a:t>5. Food intolerance: symptoms</a:t>
            </a:r>
          </a:p>
        </p:txBody>
      </p:sp>
      <p:sp>
        <p:nvSpPr>
          <p:cNvPr id="8" name="Segnaposto testo 7">
            <a:extLst>
              <a:ext uri="{FF2B5EF4-FFF2-40B4-BE49-F238E27FC236}">
                <a16:creationId xmlns:a16="http://schemas.microsoft.com/office/drawing/2014/main" id="{B117F418-EBB7-4C07-BCE5-C2125ED542DB}"/>
              </a:ext>
            </a:extLst>
          </p:cNvPr>
          <p:cNvSpPr>
            <a:spLocks noGrp="1"/>
          </p:cNvSpPr>
          <p:nvPr>
            <p:ph type="body" sz="quarter" idx="17"/>
          </p:nvPr>
        </p:nvSpPr>
        <p:spPr/>
        <p:txBody>
          <a:bodyPr/>
          <a:lstStyle/>
          <a:p>
            <a:r>
              <a:rPr lang="it-IT" dirty="0"/>
              <a:t>6. Treatment </a:t>
            </a:r>
          </a:p>
        </p:txBody>
      </p:sp>
      <p:sp>
        <p:nvSpPr>
          <p:cNvPr id="9" name="Segnaposto testo 8">
            <a:extLst>
              <a:ext uri="{FF2B5EF4-FFF2-40B4-BE49-F238E27FC236}">
                <a16:creationId xmlns:a16="http://schemas.microsoft.com/office/drawing/2014/main" id="{C392FEBB-410C-4B5B-93DE-E8BC9D088778}"/>
              </a:ext>
            </a:extLst>
          </p:cNvPr>
          <p:cNvSpPr>
            <a:spLocks noGrp="1"/>
          </p:cNvSpPr>
          <p:nvPr>
            <p:ph type="body" sz="quarter" idx="18"/>
          </p:nvPr>
        </p:nvSpPr>
        <p:spPr>
          <a:xfrm>
            <a:off x="285600" y="4839328"/>
            <a:ext cx="8558280" cy="496384"/>
          </a:xfrm>
        </p:spPr>
        <p:txBody>
          <a:bodyPr/>
          <a:lstStyle/>
          <a:p>
            <a:r>
              <a:rPr lang="it-IT" dirty="0"/>
              <a:t>7. Preparation and cooking: care to be taken</a:t>
            </a:r>
          </a:p>
        </p:txBody>
      </p:sp>
    </p:spTree>
    <p:extLst>
      <p:ext uri="{BB962C8B-B14F-4D97-AF65-F5344CB8AC3E}">
        <p14:creationId xmlns:p14="http://schemas.microsoft.com/office/powerpoint/2010/main" val="33040701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00A2C7"/>
                </a:solidFill>
              </a:rPr>
              <a:t>Food allergy: definition</a:t>
            </a:r>
          </a:p>
        </p:txBody>
      </p:sp>
      <p:sp>
        <p:nvSpPr>
          <p:cNvPr id="3" name="Textplatzhalter 2"/>
          <p:cNvSpPr>
            <a:spLocks noGrp="1"/>
          </p:cNvSpPr>
          <p:nvPr>
            <p:ph type="body" sz="quarter" idx="10"/>
          </p:nvPr>
        </p:nvSpPr>
        <p:spPr>
          <a:xfrm>
            <a:off x="290513" y="1163905"/>
            <a:ext cx="8562974" cy="3211032"/>
          </a:xfrm>
        </p:spPr>
        <p:txBody>
          <a:bodyPr/>
          <a:lstStyle/>
          <a:p>
            <a:pPr marL="342900" indent="-342900" algn="just">
              <a:lnSpc>
                <a:spcPct val="200000"/>
              </a:lnSpc>
              <a:buFont typeface="Arial" panose="020B0604020202020204" pitchFamily="34" charset="0"/>
              <a:buChar char="•"/>
            </a:pPr>
            <a:r>
              <a:rPr lang="en-US" dirty="0">
                <a:solidFill>
                  <a:srgbClr val="000000"/>
                </a:solidFill>
              </a:rPr>
              <a:t>Food allergy, is an </a:t>
            </a:r>
            <a:r>
              <a:rPr lang="en-US" b="1" dirty="0">
                <a:solidFill>
                  <a:srgbClr val="000000"/>
                </a:solidFill>
              </a:rPr>
              <a:t>exaggerated reaction in our immunological system against food proteins.</a:t>
            </a:r>
          </a:p>
          <a:p>
            <a:pPr marL="342900" indent="-342900" algn="just">
              <a:lnSpc>
                <a:spcPct val="200000"/>
              </a:lnSpc>
              <a:buFont typeface="Arial" panose="020B0604020202020204" pitchFamily="34" charset="0"/>
              <a:buChar char="•"/>
            </a:pPr>
            <a:r>
              <a:rPr lang="en-US" dirty="0">
                <a:solidFill>
                  <a:srgbClr val="000000"/>
                </a:solidFill>
              </a:rPr>
              <a:t>This food allergic reaction can happen following exposure to food by different routes:</a:t>
            </a:r>
            <a:endParaRPr lang="pt-PT" dirty="0">
              <a:solidFill>
                <a:srgbClr val="000000"/>
              </a:solidFill>
            </a:endParaRPr>
          </a:p>
          <a:p>
            <a:pPr lvl="1">
              <a:lnSpc>
                <a:spcPct val="200000"/>
              </a:lnSpc>
            </a:pPr>
            <a:r>
              <a:rPr lang="pt-PT" sz="2200" dirty="0" err="1">
                <a:solidFill>
                  <a:srgbClr val="000000"/>
                </a:solidFill>
              </a:rPr>
              <a:t>Ingestion</a:t>
            </a:r>
            <a:r>
              <a:rPr lang="pt-PT" sz="2200" dirty="0">
                <a:solidFill>
                  <a:srgbClr val="000000"/>
                </a:solidFill>
              </a:rPr>
              <a:t>;</a:t>
            </a:r>
          </a:p>
          <a:p>
            <a:pPr lvl="1">
              <a:lnSpc>
                <a:spcPct val="200000"/>
              </a:lnSpc>
            </a:pPr>
            <a:r>
              <a:rPr lang="en-US" sz="2200" dirty="0">
                <a:solidFill>
                  <a:srgbClr val="000000"/>
                </a:solidFill>
              </a:rPr>
              <a:t>Contact with the skin or mucous membranes;</a:t>
            </a:r>
          </a:p>
          <a:p>
            <a:pPr lvl="1">
              <a:lnSpc>
                <a:spcPct val="200000"/>
              </a:lnSpc>
            </a:pPr>
            <a:r>
              <a:rPr lang="pt-PT" sz="2200" dirty="0" err="1">
                <a:solidFill>
                  <a:srgbClr val="000000"/>
                </a:solidFill>
              </a:rPr>
              <a:t>Vapors</a:t>
            </a:r>
            <a:r>
              <a:rPr lang="pt-PT" sz="2200" dirty="0">
                <a:solidFill>
                  <a:srgbClr val="000000"/>
                </a:solidFill>
              </a:rPr>
              <a:t> </a:t>
            </a:r>
            <a:r>
              <a:rPr lang="pt-PT" sz="2200" dirty="0" err="1">
                <a:solidFill>
                  <a:srgbClr val="000000"/>
                </a:solidFill>
              </a:rPr>
              <a:t>from</a:t>
            </a:r>
            <a:r>
              <a:rPr lang="pt-PT" sz="2200" dirty="0">
                <a:solidFill>
                  <a:srgbClr val="000000"/>
                </a:solidFill>
              </a:rPr>
              <a:t> </a:t>
            </a:r>
            <a:r>
              <a:rPr lang="pt-PT" sz="2200" dirty="0" err="1">
                <a:solidFill>
                  <a:srgbClr val="000000"/>
                </a:solidFill>
              </a:rPr>
              <a:t>cooking</a:t>
            </a:r>
            <a:r>
              <a:rPr lang="pt-PT" sz="2200" dirty="0">
                <a:solidFill>
                  <a:srgbClr val="000000"/>
                </a:solidFill>
              </a:rPr>
              <a:t> </a:t>
            </a:r>
            <a:r>
              <a:rPr lang="pt-PT" sz="2200" dirty="0" err="1">
                <a:solidFill>
                  <a:srgbClr val="000000"/>
                </a:solidFill>
              </a:rPr>
              <a:t>food</a:t>
            </a:r>
            <a:r>
              <a:rPr lang="pt-PT" sz="2200" dirty="0">
                <a:solidFill>
                  <a:srgbClr val="000000"/>
                </a:solidFill>
              </a:rPr>
              <a:t>.</a:t>
            </a:r>
            <a:endParaRPr lang="pt-PT" dirty="0"/>
          </a:p>
          <a:p>
            <a:endParaRPr lang="pt-PT" dirty="0"/>
          </a:p>
          <a:p>
            <a:r>
              <a:rPr lang="pt-PT" sz="1000" dirty="0" err="1">
                <a:solidFill>
                  <a:schemeClr val="accent6"/>
                </a:solidFill>
              </a:rPr>
              <a:t>References</a:t>
            </a:r>
            <a:r>
              <a:rPr lang="pt-PT" sz="1000" dirty="0">
                <a:solidFill>
                  <a:schemeClr val="accent6"/>
                </a:solidFill>
              </a:rPr>
              <a:t>: https://www.saudebemestar.pt/pt/medicina/alergologia/alergia-alimentar </a:t>
            </a:r>
          </a:p>
          <a:p>
            <a:r>
              <a:rPr lang="pt-PT" sz="1000" dirty="0">
                <a:solidFill>
                  <a:schemeClr val="accent6"/>
                </a:solidFill>
              </a:rPr>
              <a:t>https://www.hospitaldaluz.pt/pt/dicionario-de-saude/alergia-alimentar-e-intolerancia-alimentar</a:t>
            </a:r>
          </a:p>
          <a:p>
            <a:endParaRPr lang="en-GB" dirty="0"/>
          </a:p>
        </p:txBody>
      </p:sp>
    </p:spTree>
    <p:extLst>
      <p:ext uri="{BB962C8B-B14F-4D97-AF65-F5344CB8AC3E}">
        <p14:creationId xmlns:p14="http://schemas.microsoft.com/office/powerpoint/2010/main" val="203884783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Food allergy: symptoms</a:t>
            </a:r>
          </a:p>
        </p:txBody>
      </p:sp>
      <p:pic>
        <p:nvPicPr>
          <p:cNvPr id="5" name="Imagem 4">
            <a:extLst>
              <a:ext uri="{FF2B5EF4-FFF2-40B4-BE49-F238E27FC236}">
                <a16:creationId xmlns:a16="http://schemas.microsoft.com/office/drawing/2014/main" id="{C7163F33-5554-E55A-9A7F-B08DB64C236A}"/>
              </a:ext>
            </a:extLst>
          </p:cNvPr>
          <p:cNvPicPr>
            <a:picLocks noChangeAspect="1"/>
          </p:cNvPicPr>
          <p:nvPr/>
        </p:nvPicPr>
        <p:blipFill>
          <a:blip r:embed="rId2"/>
          <a:stretch>
            <a:fillRect/>
          </a:stretch>
        </p:blipFill>
        <p:spPr>
          <a:xfrm>
            <a:off x="1314450" y="1311808"/>
            <a:ext cx="6038850" cy="2595163"/>
          </a:xfrm>
          <a:prstGeom prst="rect">
            <a:avLst/>
          </a:prstGeom>
        </p:spPr>
      </p:pic>
      <p:pic>
        <p:nvPicPr>
          <p:cNvPr id="4" name="Imagem 3">
            <a:extLst>
              <a:ext uri="{FF2B5EF4-FFF2-40B4-BE49-F238E27FC236}">
                <a16:creationId xmlns:a16="http://schemas.microsoft.com/office/drawing/2014/main" id="{C501CC24-4F20-4C5E-B1B5-B42BFAA9F95E}"/>
              </a:ext>
            </a:extLst>
          </p:cNvPr>
          <p:cNvPicPr>
            <a:picLocks noChangeAspect="1"/>
          </p:cNvPicPr>
          <p:nvPr/>
        </p:nvPicPr>
        <p:blipFill>
          <a:blip r:embed="rId3"/>
          <a:stretch>
            <a:fillRect/>
          </a:stretch>
        </p:blipFill>
        <p:spPr>
          <a:xfrm>
            <a:off x="1085850" y="3906971"/>
            <a:ext cx="6252980" cy="2884354"/>
          </a:xfrm>
          <a:prstGeom prst="rect">
            <a:avLst/>
          </a:prstGeom>
        </p:spPr>
      </p:pic>
      <p:sp>
        <p:nvSpPr>
          <p:cNvPr id="6" name="CaixaDeTexto 5">
            <a:extLst>
              <a:ext uri="{FF2B5EF4-FFF2-40B4-BE49-F238E27FC236}">
                <a16:creationId xmlns:a16="http://schemas.microsoft.com/office/drawing/2014/main" id="{A7C99061-C25A-4C61-B77D-0412066857C9}"/>
              </a:ext>
            </a:extLst>
          </p:cNvPr>
          <p:cNvSpPr txBox="1"/>
          <p:nvPr/>
        </p:nvSpPr>
        <p:spPr>
          <a:xfrm>
            <a:off x="17753" y="6593059"/>
            <a:ext cx="9223899" cy="231432"/>
          </a:xfrm>
          <a:prstGeom prst="rect">
            <a:avLst/>
          </a:prstGeom>
          <a:noFill/>
        </p:spPr>
        <p:txBody>
          <a:bodyPr wrap="square" lIns="76794" tIns="38397" rIns="76794" bIns="38397" rtlCol="0">
            <a:spAutoFit/>
          </a:bodyPr>
          <a:lstStyle/>
          <a:p>
            <a:r>
              <a:rPr lang="pt-PT" sz="1000" dirty="0" err="1">
                <a:solidFill>
                  <a:srgbClr val="4D4933"/>
                </a:solidFill>
                <a:latin typeface="Arial"/>
                <a:cs typeface="Arial"/>
              </a:rPr>
              <a:t>References</a:t>
            </a:r>
            <a:r>
              <a:rPr lang="pt-PT" sz="1000" dirty="0">
                <a:solidFill>
                  <a:srgbClr val="4D4933"/>
                </a:solidFill>
                <a:latin typeface="Arial"/>
                <a:cs typeface="Arial"/>
              </a:rPr>
              <a:t>: </a:t>
            </a:r>
            <a:r>
              <a:rPr lang="pt-PT" sz="1000" dirty="0">
                <a:solidFill>
                  <a:schemeClr val="accent6"/>
                </a:solidFill>
                <a:latin typeface="Arial" panose="020B0604020202020204" pitchFamily="34" charset="0"/>
                <a:cs typeface="Arial" panose="020B0604020202020204" pitchFamily="34" charset="0"/>
              </a:rPr>
              <a:t>https://www.news-medical.net/health/Food-Allergies-Explained.aspx</a:t>
            </a:r>
          </a:p>
        </p:txBody>
      </p:sp>
    </p:spTree>
    <p:extLst>
      <p:ext uri="{BB962C8B-B14F-4D97-AF65-F5344CB8AC3E}">
        <p14:creationId xmlns:p14="http://schemas.microsoft.com/office/powerpoint/2010/main" val="20015569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a:solidFill>
                  <a:srgbClr val="00A2C7"/>
                </a:solidFill>
              </a:rPr>
              <a:t>Food allergy: foods</a:t>
            </a:r>
          </a:p>
        </p:txBody>
      </p:sp>
      <p:sp>
        <p:nvSpPr>
          <p:cNvPr id="7" name="Textplatzhalter 6"/>
          <p:cNvSpPr>
            <a:spLocks noGrp="1"/>
          </p:cNvSpPr>
          <p:nvPr>
            <p:ph type="body" sz="quarter" idx="10"/>
          </p:nvPr>
        </p:nvSpPr>
        <p:spPr>
          <a:xfrm>
            <a:off x="296864" y="1307806"/>
            <a:ext cx="8562974" cy="1470905"/>
          </a:xfrm>
        </p:spPr>
        <p:txBody>
          <a:bodyPr/>
          <a:lstStyle/>
          <a:p>
            <a:pPr marL="342900" indent="-342900" algn="just">
              <a:lnSpc>
                <a:spcPct val="150000"/>
              </a:lnSpc>
              <a:buFont typeface="Arial" panose="020B0604020202020204" pitchFamily="34" charset="0"/>
              <a:buChar char="•"/>
            </a:pPr>
            <a:r>
              <a:rPr lang="en-US" b="1" dirty="0"/>
              <a:t>Any food can trigger a food allergy. </a:t>
            </a:r>
            <a:r>
              <a:rPr lang="en-US" dirty="0"/>
              <a:t>However, the food involved varies with the age of the patients and the eating habits of each family, which are closely related to the country in which they live.</a:t>
            </a:r>
            <a:endParaRPr lang="en-GB" dirty="0"/>
          </a:p>
        </p:txBody>
      </p:sp>
      <p:grpSp>
        <p:nvGrpSpPr>
          <p:cNvPr id="4" name="Agrupar 3">
            <a:extLst>
              <a:ext uri="{FF2B5EF4-FFF2-40B4-BE49-F238E27FC236}">
                <a16:creationId xmlns:a16="http://schemas.microsoft.com/office/drawing/2014/main" id="{842C1E31-B1AE-46F6-99FF-C533844FD518}"/>
              </a:ext>
            </a:extLst>
          </p:cNvPr>
          <p:cNvGrpSpPr/>
          <p:nvPr/>
        </p:nvGrpSpPr>
        <p:grpSpPr>
          <a:xfrm>
            <a:off x="2618960" y="3047556"/>
            <a:ext cx="3503225" cy="3038649"/>
            <a:chOff x="2618960" y="3029800"/>
            <a:chExt cx="3503225" cy="3038649"/>
          </a:xfrm>
        </p:grpSpPr>
        <p:pic>
          <p:nvPicPr>
            <p:cNvPr id="3" name="Imagem 2">
              <a:extLst>
                <a:ext uri="{FF2B5EF4-FFF2-40B4-BE49-F238E27FC236}">
                  <a16:creationId xmlns:a16="http://schemas.microsoft.com/office/drawing/2014/main" id="{82C2F905-7FA6-FBEF-2E05-E0948E79694C}"/>
                </a:ext>
              </a:extLst>
            </p:cNvPr>
            <p:cNvPicPr>
              <a:picLocks noChangeAspect="1"/>
            </p:cNvPicPr>
            <p:nvPr/>
          </p:nvPicPr>
          <p:blipFill>
            <a:blip r:embed="rId2"/>
            <a:stretch>
              <a:fillRect/>
            </a:stretch>
          </p:blipFill>
          <p:spPr>
            <a:xfrm>
              <a:off x="2618960" y="3029800"/>
              <a:ext cx="3503225" cy="1470905"/>
            </a:xfrm>
            <a:prstGeom prst="rect">
              <a:avLst/>
            </a:prstGeom>
            <a:ln>
              <a:solidFill>
                <a:schemeClr val="tx1"/>
              </a:solidFill>
            </a:ln>
          </p:spPr>
        </p:pic>
        <p:pic>
          <p:nvPicPr>
            <p:cNvPr id="5" name="Imagem 4">
              <a:extLst>
                <a:ext uri="{FF2B5EF4-FFF2-40B4-BE49-F238E27FC236}">
                  <a16:creationId xmlns:a16="http://schemas.microsoft.com/office/drawing/2014/main" id="{7AF78FC9-25F6-3F7D-7AED-8D5A9223AFAF}"/>
                </a:ext>
              </a:extLst>
            </p:cNvPr>
            <p:cNvPicPr>
              <a:picLocks noChangeAspect="1"/>
            </p:cNvPicPr>
            <p:nvPr/>
          </p:nvPicPr>
          <p:blipFill>
            <a:blip r:embed="rId3"/>
            <a:stretch>
              <a:fillRect/>
            </a:stretch>
          </p:blipFill>
          <p:spPr>
            <a:xfrm>
              <a:off x="2618960" y="4500705"/>
              <a:ext cx="3503225" cy="1567744"/>
            </a:xfrm>
            <a:prstGeom prst="rect">
              <a:avLst/>
            </a:prstGeom>
            <a:ln>
              <a:solidFill>
                <a:schemeClr val="tx1"/>
              </a:solidFill>
            </a:ln>
          </p:spPr>
        </p:pic>
      </p:grpSp>
      <p:sp>
        <p:nvSpPr>
          <p:cNvPr id="2" name="Retângulo 1">
            <a:extLst>
              <a:ext uri="{FF2B5EF4-FFF2-40B4-BE49-F238E27FC236}">
                <a16:creationId xmlns:a16="http://schemas.microsoft.com/office/drawing/2014/main" id="{1B4D3A76-3C69-4FF1-BC8D-A976FF71EAA4}"/>
              </a:ext>
            </a:extLst>
          </p:cNvPr>
          <p:cNvSpPr/>
          <p:nvPr/>
        </p:nvSpPr>
        <p:spPr>
          <a:xfrm>
            <a:off x="0" y="6585664"/>
            <a:ext cx="5845946" cy="246221"/>
          </a:xfrm>
          <a:prstGeom prst="rect">
            <a:avLst/>
          </a:prstGeom>
        </p:spPr>
        <p:txBody>
          <a:bodyPr wrap="square">
            <a:spAutoFit/>
          </a:bodyPr>
          <a:lstStyle/>
          <a:p>
            <a:r>
              <a:rPr lang="pt-PT" sz="1000" dirty="0" err="1">
                <a:latin typeface="Arial" panose="020B0604020202020204" pitchFamily="34" charset="0"/>
                <a:cs typeface="Arial" panose="020B0604020202020204" pitchFamily="34" charset="0"/>
              </a:rPr>
              <a:t>References</a:t>
            </a:r>
            <a:r>
              <a:rPr lang="pt-PT" sz="1000" dirty="0">
                <a:latin typeface="Arial" panose="020B0604020202020204" pitchFamily="34" charset="0"/>
                <a:cs typeface="Arial" panose="020B0604020202020204" pitchFamily="34" charset="0"/>
              </a:rPr>
              <a:t>: https://www.saberviver.pt/bem-estar/saude/alergia-alimentar-sintomas-e-tratamentos/</a:t>
            </a:r>
          </a:p>
        </p:txBody>
      </p:sp>
    </p:spTree>
    <p:extLst>
      <p:ext uri="{BB962C8B-B14F-4D97-AF65-F5344CB8AC3E}">
        <p14:creationId xmlns:p14="http://schemas.microsoft.com/office/powerpoint/2010/main" val="3914726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00A2C7"/>
                </a:solidFill>
              </a:rPr>
              <a:t>Food intolerances</a:t>
            </a:r>
          </a:p>
        </p:txBody>
      </p:sp>
      <p:sp>
        <p:nvSpPr>
          <p:cNvPr id="3" name="Textplatzhalter 2"/>
          <p:cNvSpPr>
            <a:spLocks noGrp="1"/>
          </p:cNvSpPr>
          <p:nvPr>
            <p:ph type="body" sz="quarter" idx="10"/>
          </p:nvPr>
        </p:nvSpPr>
        <p:spPr>
          <a:xfrm>
            <a:off x="290513" y="1163905"/>
            <a:ext cx="8562974" cy="3211032"/>
          </a:xfrm>
        </p:spPr>
        <p:txBody>
          <a:bodyPr/>
          <a:lstStyle/>
          <a:p>
            <a:pPr marL="342900" indent="-342900" algn="just">
              <a:lnSpc>
                <a:spcPct val="150000"/>
              </a:lnSpc>
              <a:buFont typeface="Arial" panose="020B0604020202020204" pitchFamily="34" charset="0"/>
              <a:buChar char="•"/>
            </a:pPr>
            <a:r>
              <a:rPr lang="en-US" dirty="0">
                <a:solidFill>
                  <a:schemeClr val="accent6"/>
                </a:solidFill>
              </a:rPr>
              <a:t>Food intolerance is also an </a:t>
            </a:r>
            <a:r>
              <a:rPr lang="en-US" b="1" dirty="0">
                <a:solidFill>
                  <a:schemeClr val="accent6"/>
                </a:solidFill>
              </a:rPr>
              <a:t>exaggerated reaction </a:t>
            </a:r>
            <a:r>
              <a:rPr lang="en-US" dirty="0">
                <a:solidFill>
                  <a:schemeClr val="accent6"/>
                </a:solidFill>
              </a:rPr>
              <a:t>of the body to a particular food, but it is </a:t>
            </a:r>
            <a:r>
              <a:rPr lang="en-US" b="1" dirty="0">
                <a:solidFill>
                  <a:schemeClr val="accent6"/>
                </a:solidFill>
              </a:rPr>
              <a:t>not the result of immunological mechanisms;</a:t>
            </a:r>
            <a:endParaRPr lang="pt-PT" b="1" dirty="0">
              <a:solidFill>
                <a:schemeClr val="accent6"/>
              </a:solidFill>
            </a:endParaRPr>
          </a:p>
          <a:p>
            <a:endParaRPr lang="pt-PT" dirty="0">
              <a:solidFill>
                <a:schemeClr val="accent6"/>
              </a:solidFill>
            </a:endParaRPr>
          </a:p>
          <a:p>
            <a:pPr marL="342900" indent="-342900" algn="just">
              <a:lnSpc>
                <a:spcPct val="150000"/>
              </a:lnSpc>
              <a:buFont typeface="Arial" panose="020B0604020202020204" pitchFamily="34" charset="0"/>
              <a:buChar char="•"/>
            </a:pPr>
            <a:r>
              <a:rPr lang="en-US" dirty="0">
                <a:solidFill>
                  <a:schemeClr val="accent6"/>
                </a:solidFill>
              </a:rPr>
              <a:t>Food intolerance is related, for example, to the </a:t>
            </a:r>
            <a:r>
              <a:rPr lang="en-US" b="1" dirty="0">
                <a:solidFill>
                  <a:schemeClr val="accent6"/>
                </a:solidFill>
              </a:rPr>
              <a:t>digestion or transformation of food in the body.</a:t>
            </a:r>
            <a:endParaRPr lang="pt-PT" b="1" dirty="0">
              <a:solidFill>
                <a:schemeClr val="accent6"/>
              </a:solidFill>
            </a:endParaRPr>
          </a:p>
          <a:p>
            <a:pPr marL="342900" indent="-342900">
              <a:buFont typeface="Arial" panose="020B0604020202020204" pitchFamily="34" charset="0"/>
              <a:buChar char="•"/>
            </a:pPr>
            <a:endParaRPr lang="pt-PT" dirty="0"/>
          </a:p>
          <a:p>
            <a:endParaRPr lang="en-GB" dirty="0"/>
          </a:p>
        </p:txBody>
      </p:sp>
      <p:pic>
        <p:nvPicPr>
          <p:cNvPr id="2050" name="Picture 2" descr="Food Intolerance and Food Allergies: The Dangers of Not Knowing the  Difference">
            <a:extLst>
              <a:ext uri="{FF2B5EF4-FFF2-40B4-BE49-F238E27FC236}">
                <a16:creationId xmlns:a16="http://schemas.microsoft.com/office/drawing/2014/main" id="{C28D01DA-4FBD-4E4E-BAE9-967CB2A61E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831" y="4531960"/>
            <a:ext cx="2370338" cy="15419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2368A6B6-54FD-46B1-99DB-FD67EAED44C6}"/>
              </a:ext>
            </a:extLst>
          </p:cNvPr>
          <p:cNvSpPr txBox="1"/>
          <p:nvPr/>
        </p:nvSpPr>
        <p:spPr>
          <a:xfrm>
            <a:off x="-8880" y="6619980"/>
            <a:ext cx="7723573" cy="231432"/>
          </a:xfrm>
          <a:prstGeom prst="rect">
            <a:avLst/>
          </a:prstGeom>
          <a:noFill/>
        </p:spPr>
        <p:txBody>
          <a:bodyPr wrap="square" lIns="76794" tIns="38397" rIns="76794" bIns="38397" rtlCol="0">
            <a:spAutoFit/>
          </a:bodyPr>
          <a:lstStyle/>
          <a:p>
            <a:r>
              <a:rPr lang="pt-PT" sz="1000" dirty="0" err="1">
                <a:solidFill>
                  <a:schemeClr val="accent6"/>
                </a:solidFill>
                <a:latin typeface="Arial" panose="020B0604020202020204" pitchFamily="34" charset="0"/>
                <a:cs typeface="Arial" panose="020B0604020202020204" pitchFamily="34" charset="0"/>
              </a:rPr>
              <a:t>References</a:t>
            </a:r>
            <a:r>
              <a:rPr lang="pt-PT" sz="1000" dirty="0">
                <a:solidFill>
                  <a:schemeClr val="accent6"/>
                </a:solidFill>
                <a:latin typeface="Arial" panose="020B0604020202020204" pitchFamily="34" charset="0"/>
                <a:cs typeface="Arial" panose="020B0604020202020204" pitchFamily="34" charset="0"/>
              </a:rPr>
              <a:t>: https://www.lusiadas.pt/blog/doencas/sintomas-tratamentos/intolerancia-alimentar-identifique-sintomas</a:t>
            </a:r>
          </a:p>
        </p:txBody>
      </p:sp>
    </p:spTree>
    <p:extLst>
      <p:ext uri="{BB962C8B-B14F-4D97-AF65-F5344CB8AC3E}">
        <p14:creationId xmlns:p14="http://schemas.microsoft.com/office/powerpoint/2010/main" val="244769329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Food intolerance: symptoms</a:t>
            </a:r>
          </a:p>
        </p:txBody>
      </p:sp>
      <p:sp>
        <p:nvSpPr>
          <p:cNvPr id="4" name="Textplatzhalter 2">
            <a:extLst>
              <a:ext uri="{FF2B5EF4-FFF2-40B4-BE49-F238E27FC236}">
                <a16:creationId xmlns:a16="http://schemas.microsoft.com/office/drawing/2014/main" id="{FA876C80-0FAA-45CA-8ECB-CE11F2385787}"/>
              </a:ext>
            </a:extLst>
          </p:cNvPr>
          <p:cNvSpPr txBox="1">
            <a:spLocks/>
          </p:cNvSpPr>
          <p:nvPr/>
        </p:nvSpPr>
        <p:spPr>
          <a:xfrm>
            <a:off x="290513" y="1376966"/>
            <a:ext cx="8562974" cy="3211032"/>
          </a:xfrm>
          <a:prstGeom prst="rect">
            <a:avLst/>
          </a:prstGeom>
        </p:spPr>
        <p:txBody>
          <a:bodyPr vert="horz" lIns="217590" tIns="108794" rIns="217590" bIns="108794" rtlCol="0">
            <a:normAutofit/>
          </a:bodyPr>
          <a:lstStyle>
            <a:lvl1pPr marL="0" indent="0" algn="l" defTabSz="913878" rtl="0" eaLnBrk="1" latinLnBrk="0" hangingPunct="1">
              <a:spcBef>
                <a:spcPct val="20000"/>
              </a:spcBef>
              <a:buClr>
                <a:srgbClr val="0092AA"/>
              </a:buClr>
              <a:buSzPct val="80000"/>
              <a:buFontTx/>
              <a:buNone/>
              <a:defRPr sz="2400" kern="1200" baseline="0">
                <a:solidFill>
                  <a:srgbClr val="00A2C7"/>
                </a:solidFill>
                <a:latin typeface="Arial"/>
                <a:ea typeface="+mn-ea"/>
                <a:cs typeface="Arial"/>
              </a:defRPr>
            </a:lvl1pPr>
            <a:lvl2pPr marL="742527" indent="-285588" algn="l" defTabSz="913878" rtl="0" eaLnBrk="1" latinLnBrk="0" hangingPunct="1">
              <a:spcBef>
                <a:spcPct val="20000"/>
              </a:spcBef>
              <a:buClr>
                <a:srgbClr val="0092AA"/>
              </a:buClr>
              <a:buSzPct val="80000"/>
              <a:buFont typeface="Wingdings" pitchFamily="2" charset="2"/>
              <a:buChar char=""/>
              <a:defRPr sz="2000" kern="1200">
                <a:solidFill>
                  <a:schemeClr val="accent6">
                    <a:lumMod val="50000"/>
                  </a:schemeClr>
                </a:solidFill>
                <a:latin typeface="Arial"/>
                <a:ea typeface="+mn-ea"/>
                <a:cs typeface="Arial"/>
              </a:defRPr>
            </a:lvl2pPr>
            <a:lvl3pPr marL="1142349" indent="-228470" algn="l" defTabSz="913878" rtl="0" eaLnBrk="1" latinLnBrk="0" hangingPunct="1">
              <a:spcBef>
                <a:spcPct val="20000"/>
              </a:spcBef>
              <a:buClr>
                <a:srgbClr val="0092AA"/>
              </a:buClr>
              <a:buSzPct val="100000"/>
              <a:buFont typeface="Trebuchet MS" pitchFamily="34" charset="0"/>
              <a:buChar char="&gt;"/>
              <a:defRPr sz="1800" kern="1200">
                <a:solidFill>
                  <a:schemeClr val="accent6">
                    <a:lumMod val="50000"/>
                  </a:schemeClr>
                </a:solidFill>
                <a:latin typeface="Arial"/>
                <a:ea typeface="+mn-ea"/>
                <a:cs typeface="Arial"/>
              </a:defRPr>
            </a:lvl3pPr>
            <a:lvl4pPr marL="1599288"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4pPr>
            <a:lvl5pPr marL="2056227"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 Digestive complaints such as bloating, flatulence, irritable bowel, recurrent abdominal pain;</a:t>
            </a:r>
          </a:p>
          <a:p>
            <a:pPr algn="just">
              <a:lnSpc>
                <a:spcPct val="150000"/>
              </a:lnSpc>
              <a:buFont typeface="Arial" panose="020B0604020202020204" pitchFamily="34" charset="0"/>
              <a:buChar char="•"/>
            </a:pPr>
            <a:r>
              <a:rPr lang="pt-PT" dirty="0">
                <a:solidFill>
                  <a:srgbClr val="000000"/>
                </a:solidFill>
                <a:latin typeface="Arial" panose="020B0604020202020204" pitchFamily="34" charset="0"/>
                <a:cs typeface="Arial" panose="020B0604020202020204" pitchFamily="34" charset="0"/>
              </a:rPr>
              <a:t> </a:t>
            </a:r>
            <a:r>
              <a:rPr lang="pt-PT" dirty="0" err="1">
                <a:solidFill>
                  <a:srgbClr val="000000"/>
                </a:solidFill>
                <a:latin typeface="Arial" panose="020B0604020202020204" pitchFamily="34" charset="0"/>
                <a:cs typeface="Arial" panose="020B0604020202020204" pitchFamily="34" charset="0"/>
              </a:rPr>
              <a:t>Headache</a:t>
            </a:r>
            <a:r>
              <a:rPr lang="pt-PT" dirty="0">
                <a:solidFill>
                  <a:srgbClr val="000000"/>
                </a:solidFill>
                <a:latin typeface="Arial" panose="020B0604020202020204" pitchFamily="34" charset="0"/>
                <a:cs typeface="Arial" panose="020B0604020202020204" pitchFamily="34" charset="0"/>
              </a:rPr>
              <a:t> </a:t>
            </a:r>
          </a:p>
          <a:p>
            <a:pPr algn="just">
              <a:lnSpc>
                <a:spcPct val="150000"/>
              </a:lnSpc>
              <a:buFont typeface="Arial" panose="020B0604020202020204" pitchFamily="34" charset="0"/>
              <a:buChar char="•"/>
            </a:pPr>
            <a:r>
              <a:rPr lang="pt-PT" dirty="0">
                <a:solidFill>
                  <a:srgbClr val="000000"/>
                </a:solidFill>
                <a:latin typeface="Arial" panose="020B0604020202020204" pitchFamily="34" charset="0"/>
                <a:cs typeface="Arial" panose="020B0604020202020204" pitchFamily="34" charset="0"/>
              </a:rPr>
              <a:t> </a:t>
            </a:r>
            <a:r>
              <a:rPr lang="pt-PT" dirty="0" err="1">
                <a:solidFill>
                  <a:srgbClr val="000000"/>
                </a:solidFill>
                <a:latin typeface="Arial" panose="020B0604020202020204" pitchFamily="34" charset="0"/>
                <a:cs typeface="Arial" panose="020B0604020202020204" pitchFamily="34" charset="0"/>
              </a:rPr>
              <a:t>Joint</a:t>
            </a:r>
            <a:r>
              <a:rPr lang="pt-PT" dirty="0">
                <a:solidFill>
                  <a:srgbClr val="000000"/>
                </a:solidFill>
                <a:latin typeface="Arial" panose="020B0604020202020204" pitchFamily="34" charset="0"/>
                <a:cs typeface="Arial" panose="020B0604020202020204" pitchFamily="34" charset="0"/>
              </a:rPr>
              <a:t> </a:t>
            </a:r>
            <a:r>
              <a:rPr lang="pt-PT" dirty="0" err="1">
                <a:solidFill>
                  <a:srgbClr val="000000"/>
                </a:solidFill>
                <a:latin typeface="Arial" panose="020B0604020202020204" pitchFamily="34" charset="0"/>
                <a:cs typeface="Arial" panose="020B0604020202020204" pitchFamily="34" charset="0"/>
              </a:rPr>
              <a:t>pain</a:t>
            </a:r>
            <a:endParaRPr lang="pt-PT" dirty="0">
              <a:solidFill>
                <a:srgbClr val="000000"/>
              </a:solidFill>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pt-PT" dirty="0">
                <a:solidFill>
                  <a:srgbClr val="000000"/>
                </a:solidFill>
                <a:latin typeface="Arial" panose="020B0604020202020204" pitchFamily="34" charset="0"/>
                <a:cs typeface="Arial" panose="020B0604020202020204" pitchFamily="34" charset="0"/>
              </a:rPr>
              <a:t> Fatigue </a:t>
            </a:r>
            <a:r>
              <a:rPr lang="pt-PT" dirty="0" err="1">
                <a:solidFill>
                  <a:srgbClr val="000000"/>
                </a:solidFill>
                <a:latin typeface="Arial" panose="020B0604020202020204" pitchFamily="34" charset="0"/>
                <a:cs typeface="Arial" panose="020B0604020202020204" pitchFamily="34" charset="0"/>
              </a:rPr>
              <a:t>and</a:t>
            </a:r>
            <a:r>
              <a:rPr lang="pt-PT" dirty="0">
                <a:solidFill>
                  <a:srgbClr val="000000"/>
                </a:solidFill>
                <a:latin typeface="Arial" panose="020B0604020202020204" pitchFamily="34" charset="0"/>
                <a:cs typeface="Arial" panose="020B0604020202020204" pitchFamily="34" charset="0"/>
              </a:rPr>
              <a:t> general </a:t>
            </a:r>
            <a:r>
              <a:rPr lang="pt-PT" dirty="0" err="1">
                <a:solidFill>
                  <a:srgbClr val="000000"/>
                </a:solidFill>
                <a:latin typeface="Arial" panose="020B0604020202020204" pitchFamily="34" charset="0"/>
                <a:cs typeface="Arial" panose="020B0604020202020204" pitchFamily="34" charset="0"/>
              </a:rPr>
              <a:t>malaise</a:t>
            </a:r>
            <a:r>
              <a:rPr lang="pt-PT" dirty="0">
                <a:solidFill>
                  <a:srgbClr val="000000"/>
                </a:solidFill>
                <a:latin typeface="Arial" panose="020B0604020202020204" pitchFamily="34" charset="0"/>
                <a:cs typeface="Arial" panose="020B0604020202020204" pitchFamily="34" charset="0"/>
              </a:rPr>
              <a:t>.</a:t>
            </a:r>
            <a:endParaRPr lang="pt-PT" dirty="0"/>
          </a:p>
          <a:p>
            <a:pPr marL="342900" indent="-342900">
              <a:buFont typeface="Arial" panose="020B0604020202020204" pitchFamily="34" charset="0"/>
              <a:buChar char="•"/>
            </a:pPr>
            <a:endParaRPr lang="pt-PT" dirty="0"/>
          </a:p>
          <a:p>
            <a:pPr marL="342900" indent="-342900">
              <a:buFont typeface="Arial" panose="020B0604020202020204" pitchFamily="34" charset="0"/>
              <a:buChar char="•"/>
            </a:pPr>
            <a:endParaRPr lang="en-GB" dirty="0"/>
          </a:p>
        </p:txBody>
      </p:sp>
      <p:sp>
        <p:nvSpPr>
          <p:cNvPr id="5" name="CaixaDeTexto 4">
            <a:extLst>
              <a:ext uri="{FF2B5EF4-FFF2-40B4-BE49-F238E27FC236}">
                <a16:creationId xmlns:a16="http://schemas.microsoft.com/office/drawing/2014/main" id="{65746CF6-0644-478B-A119-EA064059B4CD}"/>
              </a:ext>
            </a:extLst>
          </p:cNvPr>
          <p:cNvSpPr txBox="1"/>
          <p:nvPr/>
        </p:nvSpPr>
        <p:spPr>
          <a:xfrm>
            <a:off x="-8880" y="6611102"/>
            <a:ext cx="7723573" cy="231432"/>
          </a:xfrm>
          <a:prstGeom prst="rect">
            <a:avLst/>
          </a:prstGeom>
          <a:noFill/>
        </p:spPr>
        <p:txBody>
          <a:bodyPr wrap="square" lIns="76794" tIns="38397" rIns="76794" bIns="38397" rtlCol="0">
            <a:spAutoFit/>
          </a:bodyPr>
          <a:lstStyle/>
          <a:p>
            <a:r>
              <a:rPr lang="pt-PT" sz="1000" dirty="0" err="1">
                <a:solidFill>
                  <a:schemeClr val="accent6"/>
                </a:solidFill>
                <a:latin typeface="Arial" panose="020B0604020202020204" pitchFamily="34" charset="0"/>
                <a:cs typeface="Arial" panose="020B0604020202020204" pitchFamily="34" charset="0"/>
              </a:rPr>
              <a:t>References</a:t>
            </a:r>
            <a:r>
              <a:rPr lang="pt-PT" sz="1000" dirty="0">
                <a:solidFill>
                  <a:schemeClr val="accent6"/>
                </a:solidFill>
                <a:latin typeface="Arial" panose="020B0604020202020204" pitchFamily="34" charset="0"/>
                <a:cs typeface="Arial" panose="020B0604020202020204" pitchFamily="34" charset="0"/>
              </a:rPr>
              <a:t>: https://www.lusiadas.pt/blog/doencas/sintomas-tratamentos/intolerancia-alimentar-identifique-sintomas</a:t>
            </a:r>
          </a:p>
        </p:txBody>
      </p:sp>
    </p:spTree>
    <p:extLst>
      <p:ext uri="{BB962C8B-B14F-4D97-AF65-F5344CB8AC3E}">
        <p14:creationId xmlns:p14="http://schemas.microsoft.com/office/powerpoint/2010/main" val="35922116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Treatment </a:t>
            </a:r>
          </a:p>
        </p:txBody>
      </p:sp>
      <p:sp>
        <p:nvSpPr>
          <p:cNvPr id="4" name="Textplatzhalter 2">
            <a:extLst>
              <a:ext uri="{FF2B5EF4-FFF2-40B4-BE49-F238E27FC236}">
                <a16:creationId xmlns:a16="http://schemas.microsoft.com/office/drawing/2014/main" id="{FA876C80-0FAA-45CA-8ECB-CE11F2385787}"/>
              </a:ext>
            </a:extLst>
          </p:cNvPr>
          <p:cNvSpPr txBox="1">
            <a:spLocks/>
          </p:cNvSpPr>
          <p:nvPr/>
        </p:nvSpPr>
        <p:spPr>
          <a:xfrm>
            <a:off x="290513" y="1172780"/>
            <a:ext cx="8562974" cy="3211032"/>
          </a:xfrm>
          <a:prstGeom prst="rect">
            <a:avLst/>
          </a:prstGeom>
        </p:spPr>
        <p:txBody>
          <a:bodyPr vert="horz" lIns="217590" tIns="108794" rIns="217590" bIns="108794" rtlCol="0">
            <a:normAutofit/>
          </a:bodyPr>
          <a:lstStyle>
            <a:lvl1pPr marL="0" indent="0" algn="l" defTabSz="913878" rtl="0" eaLnBrk="1" latinLnBrk="0" hangingPunct="1">
              <a:spcBef>
                <a:spcPct val="20000"/>
              </a:spcBef>
              <a:buClr>
                <a:srgbClr val="0092AA"/>
              </a:buClr>
              <a:buSzPct val="80000"/>
              <a:buFontTx/>
              <a:buNone/>
              <a:defRPr sz="2400" kern="1200" baseline="0">
                <a:solidFill>
                  <a:srgbClr val="00A2C7"/>
                </a:solidFill>
                <a:latin typeface="Arial"/>
                <a:ea typeface="+mn-ea"/>
                <a:cs typeface="Arial"/>
              </a:defRPr>
            </a:lvl1pPr>
            <a:lvl2pPr marL="742527" indent="-285588" algn="l" defTabSz="913878" rtl="0" eaLnBrk="1" latinLnBrk="0" hangingPunct="1">
              <a:spcBef>
                <a:spcPct val="20000"/>
              </a:spcBef>
              <a:buClr>
                <a:srgbClr val="0092AA"/>
              </a:buClr>
              <a:buSzPct val="80000"/>
              <a:buFont typeface="Wingdings" pitchFamily="2" charset="2"/>
              <a:buChar char=""/>
              <a:defRPr sz="2000" kern="1200">
                <a:solidFill>
                  <a:schemeClr val="accent6">
                    <a:lumMod val="50000"/>
                  </a:schemeClr>
                </a:solidFill>
                <a:latin typeface="Arial"/>
                <a:ea typeface="+mn-ea"/>
                <a:cs typeface="Arial"/>
              </a:defRPr>
            </a:lvl2pPr>
            <a:lvl3pPr marL="1142349" indent="-228470" algn="l" defTabSz="913878" rtl="0" eaLnBrk="1" latinLnBrk="0" hangingPunct="1">
              <a:spcBef>
                <a:spcPct val="20000"/>
              </a:spcBef>
              <a:buClr>
                <a:srgbClr val="0092AA"/>
              </a:buClr>
              <a:buSzPct val="100000"/>
              <a:buFont typeface="Trebuchet MS" pitchFamily="34" charset="0"/>
              <a:buChar char="&gt;"/>
              <a:defRPr sz="1800" kern="1200">
                <a:solidFill>
                  <a:schemeClr val="accent6">
                    <a:lumMod val="50000"/>
                  </a:schemeClr>
                </a:solidFill>
                <a:latin typeface="Arial"/>
                <a:ea typeface="+mn-ea"/>
                <a:cs typeface="Arial"/>
              </a:defRPr>
            </a:lvl3pPr>
            <a:lvl4pPr marL="1599288"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4pPr>
            <a:lvl5pPr marL="2056227"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n-US" sz="2200" dirty="0">
                <a:solidFill>
                  <a:schemeClr val="accent6"/>
                </a:solidFill>
                <a:latin typeface="Arial" panose="020B0604020202020204" pitchFamily="34" charset="0"/>
                <a:cs typeface="Arial" panose="020B0604020202020204" pitchFamily="34" charset="0"/>
              </a:rPr>
              <a:t>After confirmation of food allergy or intolerance, it is necessary, in either case, to exclude the food from the diet;</a:t>
            </a:r>
          </a:p>
          <a:p>
            <a:pPr algn="just">
              <a:lnSpc>
                <a:spcPct val="150000"/>
              </a:lnSpc>
            </a:pPr>
            <a:endParaRPr lang="en-US" sz="2200" dirty="0">
              <a:solidFill>
                <a:schemeClr val="accent6"/>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200" dirty="0">
                <a:solidFill>
                  <a:schemeClr val="accent6"/>
                </a:solidFill>
                <a:latin typeface="Arial" panose="020B0604020202020204" pitchFamily="34" charset="0"/>
                <a:cs typeface="Arial" panose="020B0604020202020204" pitchFamily="34" charset="0"/>
              </a:rPr>
              <a:t>It forces you to carefully read the labels of pre-prepared food products, in order to identify potential hidden allergens</a:t>
            </a:r>
            <a:r>
              <a:rPr lang="en-US" dirty="0">
                <a:solidFill>
                  <a:schemeClr val="accent6"/>
                </a:solidFill>
              </a:rPr>
              <a:t>.</a:t>
            </a:r>
            <a:endParaRPr lang="pt-PT" dirty="0">
              <a:solidFill>
                <a:schemeClr val="accent6"/>
              </a:solidFill>
            </a:endParaRPr>
          </a:p>
          <a:p>
            <a:pPr marL="342900" indent="-342900" algn="just">
              <a:buFont typeface="Arial" panose="020B0604020202020204" pitchFamily="34" charset="0"/>
              <a:buChar char="•"/>
            </a:pPr>
            <a:endParaRPr lang="en-GB" dirty="0">
              <a:solidFill>
                <a:schemeClr val="accent6"/>
              </a:solidFill>
            </a:endParaRPr>
          </a:p>
        </p:txBody>
      </p:sp>
      <p:sp>
        <p:nvSpPr>
          <p:cNvPr id="3" name="Retângulo 2">
            <a:extLst>
              <a:ext uri="{FF2B5EF4-FFF2-40B4-BE49-F238E27FC236}">
                <a16:creationId xmlns:a16="http://schemas.microsoft.com/office/drawing/2014/main" id="{8DBC686F-58E9-4C2A-B759-B1335EEA0CCF}"/>
              </a:ext>
            </a:extLst>
          </p:cNvPr>
          <p:cNvSpPr/>
          <p:nvPr/>
        </p:nvSpPr>
        <p:spPr>
          <a:xfrm>
            <a:off x="-4761" y="6611779"/>
            <a:ext cx="7845774" cy="246221"/>
          </a:xfrm>
          <a:prstGeom prst="rect">
            <a:avLst/>
          </a:prstGeom>
        </p:spPr>
        <p:txBody>
          <a:bodyPr wrap="square">
            <a:spAutoFit/>
          </a:bodyPr>
          <a:lstStyle/>
          <a:p>
            <a:r>
              <a:rPr lang="pt-PT" sz="1000" dirty="0" err="1">
                <a:latin typeface="Arial" panose="020B0604020202020204" pitchFamily="34" charset="0"/>
                <a:cs typeface="Arial" panose="020B0604020202020204" pitchFamily="34" charset="0"/>
              </a:rPr>
              <a:t>References</a:t>
            </a:r>
            <a:r>
              <a:rPr lang="pt-PT" sz="1000" dirty="0">
                <a:latin typeface="Arial" panose="020B0604020202020204" pitchFamily="34" charset="0"/>
                <a:cs typeface="Arial" panose="020B0604020202020204" pitchFamily="34" charset="0"/>
              </a:rPr>
              <a:t>: https://www.hospitaldaluz.pt/pt/dicionario-de-saude/alergia-alimentar-e-intolerancia-alimentar</a:t>
            </a:r>
          </a:p>
        </p:txBody>
      </p:sp>
    </p:spTree>
    <p:extLst>
      <p:ext uri="{BB962C8B-B14F-4D97-AF65-F5344CB8AC3E}">
        <p14:creationId xmlns:p14="http://schemas.microsoft.com/office/powerpoint/2010/main" val="306082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1" y="149225"/>
            <a:ext cx="7100886" cy="686006"/>
          </a:xfrm>
        </p:spPr>
        <p:txBody>
          <a:bodyPr>
            <a:normAutofit fontScale="90000"/>
          </a:bodyPr>
          <a:lstStyle/>
          <a:p>
            <a:r>
              <a:rPr lang="en-US" sz="2300" dirty="0"/>
              <a:t>Preparation and cooking: care to be taken</a:t>
            </a:r>
            <a:endParaRPr lang="en-GB" sz="2300" dirty="0"/>
          </a:p>
        </p:txBody>
      </p:sp>
      <p:sp>
        <p:nvSpPr>
          <p:cNvPr id="4" name="Textplatzhalter 2">
            <a:extLst>
              <a:ext uri="{FF2B5EF4-FFF2-40B4-BE49-F238E27FC236}">
                <a16:creationId xmlns:a16="http://schemas.microsoft.com/office/drawing/2014/main" id="{FA876C80-0FAA-45CA-8ECB-CE11F2385787}"/>
              </a:ext>
            </a:extLst>
          </p:cNvPr>
          <p:cNvSpPr txBox="1">
            <a:spLocks/>
          </p:cNvSpPr>
          <p:nvPr/>
        </p:nvSpPr>
        <p:spPr>
          <a:xfrm>
            <a:off x="290513" y="1172780"/>
            <a:ext cx="8562974" cy="2508589"/>
          </a:xfrm>
          <a:prstGeom prst="rect">
            <a:avLst/>
          </a:prstGeom>
        </p:spPr>
        <p:txBody>
          <a:bodyPr vert="horz" lIns="217590" tIns="108794" rIns="217590" bIns="108794" rtlCol="0">
            <a:normAutofit fontScale="92500"/>
          </a:bodyPr>
          <a:lstStyle>
            <a:lvl1pPr marL="0" indent="0" algn="l" defTabSz="913878" rtl="0" eaLnBrk="1" latinLnBrk="0" hangingPunct="1">
              <a:spcBef>
                <a:spcPct val="20000"/>
              </a:spcBef>
              <a:buClr>
                <a:srgbClr val="0092AA"/>
              </a:buClr>
              <a:buSzPct val="80000"/>
              <a:buFontTx/>
              <a:buNone/>
              <a:defRPr sz="2400" kern="1200" baseline="0">
                <a:solidFill>
                  <a:srgbClr val="00A2C7"/>
                </a:solidFill>
                <a:latin typeface="Arial"/>
                <a:ea typeface="+mn-ea"/>
                <a:cs typeface="Arial"/>
              </a:defRPr>
            </a:lvl1pPr>
            <a:lvl2pPr marL="742527" indent="-285588" algn="l" defTabSz="913878" rtl="0" eaLnBrk="1" latinLnBrk="0" hangingPunct="1">
              <a:spcBef>
                <a:spcPct val="20000"/>
              </a:spcBef>
              <a:buClr>
                <a:srgbClr val="0092AA"/>
              </a:buClr>
              <a:buSzPct val="80000"/>
              <a:buFont typeface="Wingdings" pitchFamily="2" charset="2"/>
              <a:buChar char=""/>
              <a:defRPr sz="2000" kern="1200">
                <a:solidFill>
                  <a:schemeClr val="accent6">
                    <a:lumMod val="50000"/>
                  </a:schemeClr>
                </a:solidFill>
                <a:latin typeface="Arial"/>
                <a:ea typeface="+mn-ea"/>
                <a:cs typeface="Arial"/>
              </a:defRPr>
            </a:lvl2pPr>
            <a:lvl3pPr marL="1142349" indent="-228470" algn="l" defTabSz="913878" rtl="0" eaLnBrk="1" latinLnBrk="0" hangingPunct="1">
              <a:spcBef>
                <a:spcPct val="20000"/>
              </a:spcBef>
              <a:buClr>
                <a:srgbClr val="0092AA"/>
              </a:buClr>
              <a:buSzPct val="100000"/>
              <a:buFont typeface="Trebuchet MS" pitchFamily="34" charset="0"/>
              <a:buChar char="&gt;"/>
              <a:defRPr sz="1800" kern="1200">
                <a:solidFill>
                  <a:schemeClr val="accent6">
                    <a:lumMod val="50000"/>
                  </a:schemeClr>
                </a:solidFill>
                <a:latin typeface="Arial"/>
                <a:ea typeface="+mn-ea"/>
                <a:cs typeface="Arial"/>
              </a:defRPr>
            </a:lvl3pPr>
            <a:lvl4pPr marL="1599288"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4pPr>
            <a:lvl5pPr marL="2056227" indent="-228470" algn="l" defTabSz="913878" rtl="0" eaLnBrk="1" latinLnBrk="0" hangingPunct="1">
              <a:spcBef>
                <a:spcPct val="20000"/>
              </a:spcBef>
              <a:buClr>
                <a:srgbClr val="0092AA"/>
              </a:buClr>
              <a:buFont typeface="Trebuchet MS" pitchFamily="34" charset="0"/>
              <a:buChar char="&gt;"/>
              <a:defRPr sz="1800" kern="1200">
                <a:solidFill>
                  <a:schemeClr val="accent6">
                    <a:lumMod val="50000"/>
                  </a:schemeClr>
                </a:solidFill>
                <a:latin typeface="Arial"/>
                <a:ea typeface="+mn-ea"/>
                <a:cs typeface="Arial"/>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Sometimes, the presence of the allergen occurs by cross-contamination in the </a:t>
            </a:r>
            <a:r>
              <a:rPr lang="en-US" sz="2200" u="sng" dirty="0">
                <a:solidFill>
                  <a:srgbClr val="000000"/>
                </a:solidFill>
                <a:latin typeface="Arial" panose="020B0604020202020204" pitchFamily="34" charset="0"/>
                <a:cs typeface="Arial" panose="020B0604020202020204" pitchFamily="34" charset="0"/>
              </a:rPr>
              <a:t>production lines of processed foods;</a:t>
            </a:r>
          </a:p>
          <a:p>
            <a:pPr marL="342900" indent="-342900" algn="just">
              <a:lnSpc>
                <a:spcPct val="150000"/>
              </a:lnSpc>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Often a food that seems to be safe can trigger an allergic reaction just by coming into contact with other foods that have the allergen.</a:t>
            </a:r>
            <a:endParaRPr lang="en-GB" sz="2200" dirty="0">
              <a:solidFill>
                <a:srgbClr val="000000"/>
              </a:solidFill>
              <a:latin typeface="Arial" panose="020B0604020202020204" pitchFamily="34" charset="0"/>
              <a:cs typeface="Arial" panose="020B0604020202020204" pitchFamily="34" charset="0"/>
            </a:endParaRPr>
          </a:p>
        </p:txBody>
      </p:sp>
      <p:pic>
        <p:nvPicPr>
          <p:cNvPr id="5124" name="Picture 4" descr="Entenda o que é contaminação cruzada – Legado Consultoria Júnior">
            <a:extLst>
              <a:ext uri="{FF2B5EF4-FFF2-40B4-BE49-F238E27FC236}">
                <a16:creationId xmlns:a16="http://schemas.microsoft.com/office/drawing/2014/main" id="{023A45CD-17A4-4E61-AD19-6DCB965D2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389" y="3429000"/>
            <a:ext cx="4030070" cy="2508589"/>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3117A214-89C7-4E97-AED4-6081695A6B46}"/>
              </a:ext>
            </a:extLst>
          </p:cNvPr>
          <p:cNvSpPr/>
          <p:nvPr/>
        </p:nvSpPr>
        <p:spPr>
          <a:xfrm>
            <a:off x="-4761" y="6457890"/>
            <a:ext cx="8260994" cy="400110"/>
          </a:xfrm>
          <a:prstGeom prst="rect">
            <a:avLst/>
          </a:prstGeom>
        </p:spPr>
        <p:txBody>
          <a:bodyPr wrap="square">
            <a:spAutoFit/>
          </a:bodyPr>
          <a:lstStyle/>
          <a:p>
            <a:r>
              <a:rPr lang="pt-PT" sz="1000" dirty="0" err="1">
                <a:latin typeface="Arial" panose="020B0604020202020204" pitchFamily="34" charset="0"/>
                <a:cs typeface="Arial" panose="020B0604020202020204" pitchFamily="34" charset="0"/>
              </a:rPr>
              <a:t>References</a:t>
            </a:r>
            <a:r>
              <a:rPr lang="pt-PT" sz="1000" dirty="0">
                <a:latin typeface="Arial" panose="020B0604020202020204" pitchFamily="34" charset="0"/>
                <a:cs typeface="Arial" panose="020B0604020202020204" pitchFamily="34" charset="0"/>
              </a:rPr>
              <a:t>: Pádua, I., Barros, R., Moreira, P. e Moreira, A. (2016). </a:t>
            </a:r>
            <a:r>
              <a:rPr lang="pt-PT" sz="1000" i="1" dirty="0">
                <a:latin typeface="Arial" panose="020B0604020202020204" pitchFamily="34" charset="0"/>
                <a:cs typeface="Arial" panose="020B0604020202020204" pitchFamily="34" charset="0"/>
              </a:rPr>
              <a:t>Alergia Alimentar na Restauração. </a:t>
            </a:r>
            <a:r>
              <a:rPr lang="pt-PT" sz="1000" dirty="0">
                <a:latin typeface="Arial" panose="020B0604020202020204" pitchFamily="34" charset="0"/>
                <a:cs typeface="Arial" panose="020B0604020202020204" pitchFamily="34" charset="0"/>
              </a:rPr>
              <a:t>Programa Nacional para a Promoção da Alimentação Saudável Direção-Geral da Saúde. Lisboa. </a:t>
            </a:r>
          </a:p>
        </p:txBody>
      </p:sp>
    </p:spTree>
    <p:extLst>
      <p:ext uri="{BB962C8B-B14F-4D97-AF65-F5344CB8AC3E}">
        <p14:creationId xmlns:p14="http://schemas.microsoft.com/office/powerpoint/2010/main" val="54376618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49531DD1FEE043813FC3FDA1EFA982" ma:contentTypeVersion="12" ma:contentTypeDescription="Een nieuw document maken." ma:contentTypeScope="" ma:versionID="54f9825c8d06f57b7fdfc7e1f18b16d4">
  <xsd:schema xmlns:xsd="http://www.w3.org/2001/XMLSchema" xmlns:xs="http://www.w3.org/2001/XMLSchema" xmlns:p="http://schemas.microsoft.com/office/2006/metadata/properties" xmlns:ns2="1144ecfe-8e2e-474f-9dd6-5ef6697989a8" xmlns:ns3="4fca95c2-d062-406f-8436-a2e51f1488b1" targetNamespace="http://schemas.microsoft.com/office/2006/metadata/properties" ma:root="true" ma:fieldsID="9b20aa8d5bae906dc6822946ff14704d" ns2:_="" ns3:_="">
    <xsd:import namespace="1144ecfe-8e2e-474f-9dd6-5ef6697989a8"/>
    <xsd:import namespace="4fca95c2-d062-406f-8436-a2e51f1488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4ecfe-8e2e-474f-9dd6-5ef669798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ca95c2-d062-406f-8436-a2e51f1488b1"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8A5C4B-F834-40AA-9E31-E953C73729D1}">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4fca95c2-d062-406f-8436-a2e51f1488b1"/>
    <ds:schemaRef ds:uri="http://www.w3.org/XML/1998/namespace"/>
    <ds:schemaRef ds:uri="1144ecfe-8e2e-474f-9dd6-5ef6697989a8"/>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668AB24-0497-4614-B5A8-2E5B1F848825}">
  <ds:schemaRefs>
    <ds:schemaRef ds:uri="http://schemas.microsoft.com/sharepoint/v3/contenttype/forms"/>
  </ds:schemaRefs>
</ds:datastoreItem>
</file>

<file path=customXml/itemProps3.xml><?xml version="1.0" encoding="utf-8"?>
<ds:datastoreItem xmlns:ds="http://schemas.openxmlformats.org/officeDocument/2006/customXml" ds:itemID="{100AE12D-C129-40C2-9E4C-E761B68B9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4ecfe-8e2e-474f-9dd6-5ef6697989a8"/>
    <ds:schemaRef ds:uri="4fca95c2-d062-406f-8436-a2e51f148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602</Words>
  <Application>Microsoft Office PowerPoint</Application>
  <PresentationFormat>Bildschirmpräsentation (4:3)</PresentationFormat>
  <Paragraphs>53</Paragraphs>
  <Slides>11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Gill Sans</vt:lpstr>
      <vt:lpstr>Raleway Light</vt:lpstr>
      <vt:lpstr>Trebuchet MS</vt:lpstr>
      <vt:lpstr>Wingdings</vt:lpstr>
      <vt:lpstr>Wingdings 2</vt:lpstr>
      <vt:lpstr>CentralEurope_iService</vt:lpstr>
      <vt:lpstr>PowerPoint-Präsentation</vt:lpstr>
      <vt:lpstr>Agenda</vt:lpstr>
      <vt:lpstr>Food allergy: definition</vt:lpstr>
      <vt:lpstr>Food allergy: symptoms</vt:lpstr>
      <vt:lpstr>Food allergy: foods</vt:lpstr>
      <vt:lpstr>Food intolerances</vt:lpstr>
      <vt:lpstr>Food intolerance: symptoms</vt:lpstr>
      <vt:lpstr>Treatment </vt:lpstr>
      <vt:lpstr>Preparation and cooking: care to be taken</vt:lpstr>
      <vt:lpstr>Preparation and cooking: care to be taken</vt:lpstr>
      <vt:lpstr>Preparation and cooking: care to be taken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Herzog Carolin</cp:lastModifiedBy>
  <cp:revision>1998</cp:revision>
  <dcterms:created xsi:type="dcterms:W3CDTF">2014-11-12T21:47:38Z</dcterms:created>
  <dcterms:modified xsi:type="dcterms:W3CDTF">2022-08-31T11:40:14Z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0x0101000A49531DD1FEE043813FC3FDA1EFA982</vt:lpwstr>
  </property>
</Properties>
</file>