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gnZZbR88K9/M54EFfUNl8gLM13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2CB44D0-9C1A-4955-A4F3-14EC4AD890BA}">
  <a:tblStyle styleId="{82CB44D0-9C1A-4955-A4F3-14EC4AD890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it-IT" sz="1400">
                <a:solidFill>
                  <a:schemeClr val="dk1"/>
                </a:solidFill>
                <a:latin typeface="Calibri"/>
                <a:ea typeface="Calibri"/>
                <a:cs typeface="Calibri"/>
                <a:sym typeface="Calibri"/>
              </a:rPr>
              <a:t>Le persone che hanno bisogno di cure, croniche o acute, spesso presentano un'assunzione problematica di cibo e particolari esigenze nutrizionali. La fornitura di assistenza alimentare e nutrizionale integrata, centrata sulla persona e proattiva si è dimostrata efficace per le persone in assistenza sanitaria. Tuttavia, sono state segnalate carenze di competenze nelle diverse professioni coinvolte, il che vale anche per il ruolo degli chef nell'assistenza sanitaria. Il progetto finanziato dall'UE NECTAR mira a colmare questo divario creando un nuovo profilo professionale, chiamato Chef Gastro-Engineering (CGE).</a:t>
            </a: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9a3241f8b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9a3241f8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it-IT" sz="1400">
                <a:solidFill>
                  <a:schemeClr val="dk1"/>
                </a:solidFill>
                <a:latin typeface="Calibri"/>
                <a:ea typeface="Calibri"/>
                <a:cs typeface="Calibri"/>
                <a:sym typeface="Calibri"/>
              </a:rPr>
              <a:t>Il Progetto europeo NECTAR ha lo scopo di creare un nuovo profilo professionale denominato Chef Gastro-Engineering che possa proporsi con adeguate competenze nella gestione della ristorazione in ambito sanitario, interagendo con le differenti professioni che si prendono cura dell’alimentazione. Ad oggi non esiste infatti un percorso professionale in ambito enogastronomico che consenta un approccio integrato e personalizzato nella gestione di pazienti con patologie croniche o acute. Tale approccio multidisciplinare, che si concretizza nella formazione della nuova figura dello CGE, ha come obiettivo la promozione del ruolo proattivo della nutrizione quale strumento per migliorare la salute dei pazienti.</a:t>
            </a:r>
            <a:endParaRPr sz="1400">
              <a:solidFill>
                <a:schemeClr val="dk1"/>
              </a:solidFill>
              <a:latin typeface="Calibri"/>
              <a:ea typeface="Calibri"/>
              <a:cs typeface="Calibri"/>
              <a:sym typeface="Calibri"/>
            </a:endParaRPr>
          </a:p>
          <a:p>
            <a:pPr marL="0" lvl="0" indent="0" algn="l" rtl="0">
              <a:spcBef>
                <a:spcPts val="800"/>
              </a:spcBef>
              <a:spcAft>
                <a:spcPts val="0"/>
              </a:spcAft>
              <a:buNone/>
            </a:pPr>
            <a:endParaRPr/>
          </a:p>
        </p:txBody>
      </p:sp>
      <p:sp>
        <p:nvSpPr>
          <p:cNvPr id="117" name="Google Shape;117;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it-IT">
                <a:solidFill>
                  <a:schemeClr val="dk1"/>
                </a:solidFill>
              </a:rPr>
              <a:t>Strutturazione del corso</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ORE</a:t>
            </a:r>
            <a:r>
              <a:rPr lang="it-IT" baseline="30000">
                <a:solidFill>
                  <a:schemeClr val="dk1"/>
                </a:solidFill>
              </a:rPr>
              <a:t>:</a:t>
            </a:r>
            <a:r>
              <a:rPr lang="it-IT">
                <a:solidFill>
                  <a:schemeClr val="dk1"/>
                </a:solidFill>
              </a:rPr>
              <a:t>1000</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LIVELLO: EQF5 ( DELINEARE LIVELLO EQF )</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TOTALE ECVET: 40 </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EVENTUALE RICONOSCIMENTO CFU UNIVERSITARI</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ARCO TEMPORALE </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COPRE L’ANNO SCOLASTICO</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LAB E </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STAGE (RSA, OSPEDALE, CENTRI BENESSERE………</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LEZIONE TEORICHE PARTE IN PRESENZA E PARTE ONLINE</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E LAVORO AUTONOMO</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MAX partecipanti = 40</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ACCESSO:  </a:t>
            </a:r>
            <a:endParaRPr>
              <a:solidFill>
                <a:schemeClr val="dk1"/>
              </a:solidFill>
            </a:endParaRPr>
          </a:p>
          <a:p>
            <a:pPr marL="0" lvl="0" indent="0" algn="l" rtl="0">
              <a:lnSpc>
                <a:spcPct val="90000"/>
              </a:lnSpc>
              <a:spcBef>
                <a:spcPts val="0"/>
              </a:spcBef>
              <a:spcAft>
                <a:spcPts val="0"/>
              </a:spcAft>
              <a:buClr>
                <a:schemeClr val="dk1"/>
              </a:buClr>
              <a:buSzPts val="1100"/>
              <a:buFont typeface="Arial"/>
              <a:buNone/>
            </a:pPr>
            <a:r>
              <a:rPr lang="it-IT">
                <a:solidFill>
                  <a:schemeClr val="dk1"/>
                </a:solidFill>
              </a:rPr>
              <a:t>EQF4 IN AMBITO ENOGASTRONOMICO O ESPERIENZA LAVORATIVA DOCUMENTATA (COMPETENZE FORMALI O INFORMALI)</a:t>
            </a:r>
            <a:endParaRPr>
              <a:solidFill>
                <a:schemeClr val="dk1"/>
              </a:solidFill>
            </a:endParaRPr>
          </a:p>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8"/>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1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9"/>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8" name="Google Shape;78;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5"/>
        <p:cNvGrpSpPr/>
        <p:nvPr/>
      </p:nvGrpSpPr>
      <p:grpSpPr>
        <a:xfrm>
          <a:off x="0" y="0"/>
          <a:ext cx="0" cy="0"/>
          <a:chOff x="0" y="0"/>
          <a:chExt cx="0" cy="0"/>
        </a:xfrm>
      </p:grpSpPr>
      <p:sp>
        <p:nvSpPr>
          <p:cNvPr id="16" name="Google Shape;16;p10"/>
          <p:cNvSpPr/>
          <p:nvPr/>
        </p:nvSpPr>
        <p:spPr>
          <a:xfrm>
            <a:off x="4238080" y="197492"/>
            <a:ext cx="576743" cy="576743"/>
          </a:xfrm>
          <a:prstGeom prst="ellipse">
            <a:avLst/>
          </a:prstGeom>
          <a:solidFill>
            <a:srgbClr val="97C875">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10"/>
          <p:cNvSpPr/>
          <p:nvPr/>
        </p:nvSpPr>
        <p:spPr>
          <a:xfrm>
            <a:off x="0" y="4379053"/>
            <a:ext cx="9144000" cy="764448"/>
          </a:xfrm>
          <a:prstGeom prst="rect">
            <a:avLst/>
          </a:prstGeom>
          <a:solidFill>
            <a:srgbClr val="2E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 name="Google Shape;18;p10"/>
          <p:cNvPicPr preferRelativeResize="0"/>
          <p:nvPr/>
        </p:nvPicPr>
        <p:blipFill rotWithShape="1">
          <a:blip r:embed="rId2">
            <a:alphaModFix/>
          </a:blip>
          <a:srcRect/>
          <a:stretch/>
        </p:blipFill>
        <p:spPr>
          <a:xfrm>
            <a:off x="4104838" y="4492145"/>
            <a:ext cx="934322" cy="523220"/>
          </a:xfrm>
          <a:prstGeom prst="rect">
            <a:avLst/>
          </a:prstGeom>
          <a:noFill/>
          <a:ln>
            <a:noFill/>
          </a:ln>
        </p:spPr>
      </p:pic>
      <p:sp>
        <p:nvSpPr>
          <p:cNvPr id="19" name="Google Shape;19;p10"/>
          <p:cNvSpPr txBox="1">
            <a:spLocks noGrp="1"/>
          </p:cNvSpPr>
          <p:nvPr>
            <p:ph type="body" idx="1"/>
          </p:nvPr>
        </p:nvSpPr>
        <p:spPr>
          <a:xfrm>
            <a:off x="269875" y="301625"/>
            <a:ext cx="8513763" cy="69691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750"/>
              </a:spcBef>
              <a:spcAft>
                <a:spcPts val="0"/>
              </a:spcAft>
              <a:buClr>
                <a:srgbClr val="2E999B"/>
              </a:buClr>
              <a:buSzPts val="2100"/>
              <a:buNone/>
              <a:defRPr b="1">
                <a:solidFill>
                  <a:srgbClr val="2E999B"/>
                </a:solidFill>
                <a:latin typeface="Arial"/>
                <a:ea typeface="Arial"/>
                <a:cs typeface="Arial"/>
                <a:sym typeface="Arial"/>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10"/>
          <p:cNvSpPr txBox="1">
            <a:spLocks noGrp="1"/>
          </p:cNvSpPr>
          <p:nvPr>
            <p:ph type="body" idx="2"/>
          </p:nvPr>
        </p:nvSpPr>
        <p:spPr>
          <a:xfrm>
            <a:off x="269875" y="986556"/>
            <a:ext cx="8513763" cy="3155299"/>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750"/>
              </a:spcBef>
              <a:spcAft>
                <a:spcPts val="0"/>
              </a:spcAft>
              <a:buClr>
                <a:schemeClr val="dk1"/>
              </a:buClr>
              <a:buSzPts val="1100"/>
              <a:buFont typeface="Arial"/>
              <a:buNone/>
              <a:defRPr sz="1100">
                <a:latin typeface="Arial"/>
                <a:ea typeface="Arial"/>
                <a:cs typeface="Arial"/>
                <a:sym typeface="Arial"/>
              </a:defRPr>
            </a:lvl1pPr>
            <a:lvl2pPr marL="914400" lvl="1" indent="-298450" algn="l">
              <a:lnSpc>
                <a:spcPct val="90000"/>
              </a:lnSpc>
              <a:spcBef>
                <a:spcPts val="375"/>
              </a:spcBef>
              <a:spcAft>
                <a:spcPts val="0"/>
              </a:spcAft>
              <a:buClr>
                <a:schemeClr val="dk1"/>
              </a:buClr>
              <a:buSzPts val="1100"/>
              <a:buChar char="•"/>
              <a:defRPr sz="1100">
                <a:latin typeface="Arial"/>
                <a:ea typeface="Arial"/>
                <a:cs typeface="Arial"/>
                <a:sym typeface="Arial"/>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21" name="Google Shape;21;p10"/>
          <p:cNvCxnSpPr>
            <a:endCxn id="20" idx="2"/>
          </p:cNvCxnSpPr>
          <p:nvPr/>
        </p:nvCxnSpPr>
        <p:spPr>
          <a:xfrm>
            <a:off x="4521657" y="974155"/>
            <a:ext cx="5100" cy="3167700"/>
          </a:xfrm>
          <a:prstGeom prst="straightConnector1">
            <a:avLst/>
          </a:prstGeom>
          <a:noFill/>
          <a:ln w="12700" cap="flat" cmpd="sng">
            <a:solidFill>
              <a:srgbClr val="97C87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1" name="Google Shape;3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13"/>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4" name="Google Shape;44;p1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1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6" name="Google Shape;46;p1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5"/>
        <p:cNvGrpSpPr/>
        <p:nvPr/>
      </p:nvGrpSpPr>
      <p:grpSpPr>
        <a:xfrm>
          <a:off x="0" y="0"/>
          <a:ext cx="0" cy="0"/>
          <a:chOff x="0" y="0"/>
          <a:chExt cx="0" cy="0"/>
        </a:xfrm>
      </p:grpSpPr>
      <p:sp>
        <p:nvSpPr>
          <p:cNvPr id="56" name="Google Shape;56;p1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6"/>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8" name="Google Shape;58;p16"/>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9" name="Google Shape;59;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a:spLocks noGrp="1"/>
          </p:cNvSpPr>
          <p:nvPr>
            <p:ph type="pic" idx="2"/>
          </p:nvPr>
        </p:nvSpPr>
        <p:spPr>
          <a:xfrm>
            <a:off x="3887391" y="740569"/>
            <a:ext cx="4629150" cy="3655219"/>
          </a:xfrm>
          <a:prstGeom prst="rect">
            <a:avLst/>
          </a:prstGeom>
          <a:noFill/>
          <a:ln>
            <a:noFill/>
          </a:ln>
        </p:spPr>
      </p:sp>
      <p:sp>
        <p:nvSpPr>
          <p:cNvPr id="65" name="Google Shape;65;p17"/>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6" name="Google Shape;66;p1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
          <p:cNvSpPr/>
          <p:nvPr/>
        </p:nvSpPr>
        <p:spPr>
          <a:xfrm>
            <a:off x="0" y="1183341"/>
            <a:ext cx="9144000" cy="1317812"/>
          </a:xfrm>
          <a:prstGeom prst="rect">
            <a:avLst/>
          </a:prstGeom>
          <a:solidFill>
            <a:srgbClr val="97C87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0" y="2590800"/>
            <a:ext cx="9144000" cy="1317812"/>
          </a:xfrm>
          <a:prstGeom prst="rect">
            <a:avLst/>
          </a:prstGeom>
          <a:solidFill>
            <a:srgbClr val="2E999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0" y="0"/>
            <a:ext cx="9144002" cy="5143499"/>
          </a:xfrm>
          <a:prstGeom prst="rect">
            <a:avLst/>
          </a:prstGeom>
          <a:noFill/>
          <a:ln>
            <a:noFill/>
          </a:ln>
        </p:spPr>
      </p:pic>
      <p:pic>
        <p:nvPicPr>
          <p:cNvPr id="88" name="Google Shape;88;p1"/>
          <p:cNvPicPr preferRelativeResize="0"/>
          <p:nvPr/>
        </p:nvPicPr>
        <p:blipFill rotWithShape="1">
          <a:blip r:embed="rId4">
            <a:alphaModFix/>
          </a:blip>
          <a:srcRect/>
          <a:stretch/>
        </p:blipFill>
        <p:spPr>
          <a:xfrm>
            <a:off x="1243286" y="1269626"/>
            <a:ext cx="2037795" cy="1145241"/>
          </a:xfrm>
          <a:prstGeom prst="rect">
            <a:avLst/>
          </a:prstGeom>
          <a:noFill/>
          <a:ln>
            <a:noFill/>
          </a:ln>
        </p:spPr>
      </p:pic>
      <p:sp>
        <p:nvSpPr>
          <p:cNvPr id="89" name="Google Shape;89;p1"/>
          <p:cNvSpPr txBox="1"/>
          <p:nvPr/>
        </p:nvSpPr>
        <p:spPr>
          <a:xfrm>
            <a:off x="-80683" y="2761164"/>
            <a:ext cx="488576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800" b="1" i="0" u="none" strike="noStrike" cap="none">
                <a:solidFill>
                  <a:schemeClr val="lt1"/>
                </a:solidFill>
                <a:latin typeface="Arial"/>
                <a:ea typeface="Arial"/>
                <a:cs typeface="Arial"/>
                <a:sym typeface="Arial"/>
              </a:rPr>
              <a:t>aN Eu Curriculum</a:t>
            </a:r>
            <a:endParaRPr/>
          </a:p>
          <a:p>
            <a:pPr marL="0" marR="0" lvl="0" indent="0" algn="ctr" rtl="0">
              <a:spcBef>
                <a:spcPts val="0"/>
              </a:spcBef>
              <a:spcAft>
                <a:spcPts val="0"/>
              </a:spcAft>
              <a:buNone/>
            </a:pPr>
            <a:r>
              <a:rPr lang="it-IT" sz="1800" b="1" i="0" u="none" strike="noStrike" cap="none">
                <a:solidFill>
                  <a:schemeClr val="lt1"/>
                </a:solidFill>
                <a:latin typeface="Arial"/>
                <a:ea typeface="Arial"/>
                <a:cs typeface="Arial"/>
                <a:sym typeface="Arial"/>
              </a:rPr>
              <a:t>for chef gasTro-engineering </a:t>
            </a:r>
            <a:endParaRPr/>
          </a:p>
          <a:p>
            <a:pPr marL="0" marR="0" lvl="0" indent="0" algn="ctr" rtl="0">
              <a:spcBef>
                <a:spcPts val="0"/>
              </a:spcBef>
              <a:spcAft>
                <a:spcPts val="0"/>
              </a:spcAft>
              <a:buNone/>
            </a:pPr>
            <a:r>
              <a:rPr lang="it-IT" sz="1800" b="1" i="0" u="none" strike="noStrike" cap="none">
                <a:solidFill>
                  <a:schemeClr val="lt1"/>
                </a:solidFill>
                <a:latin typeface="Arial"/>
                <a:ea typeface="Arial"/>
                <a:cs typeface="Arial"/>
                <a:sym typeface="Arial"/>
              </a:rPr>
              <a:t>in primAry food caRe</a:t>
            </a:r>
            <a:endParaRPr sz="1800" b="1"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body" idx="1"/>
          </p:nvPr>
        </p:nvSpPr>
        <p:spPr>
          <a:xfrm>
            <a:off x="460300" y="213025"/>
            <a:ext cx="3473400" cy="436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999B"/>
              </a:buClr>
              <a:buSzPts val="2100"/>
              <a:buNone/>
            </a:pPr>
            <a:r>
              <a:rPr lang="it-IT"/>
              <a:t>Cos’è Nectar?</a:t>
            </a:r>
            <a:endParaRPr/>
          </a:p>
        </p:txBody>
      </p:sp>
      <p:sp>
        <p:nvSpPr>
          <p:cNvPr id="95" name="Google Shape;95;p4"/>
          <p:cNvSpPr txBox="1">
            <a:spLocks noGrp="1"/>
          </p:cNvSpPr>
          <p:nvPr>
            <p:ph type="body" idx="2"/>
          </p:nvPr>
        </p:nvSpPr>
        <p:spPr>
          <a:xfrm>
            <a:off x="222625" y="1091206"/>
            <a:ext cx="8513700" cy="3155400"/>
          </a:xfrm>
          <a:prstGeom prst="rect">
            <a:avLst/>
          </a:prstGeom>
          <a:noFill/>
          <a:ln>
            <a:noFill/>
          </a:ln>
        </p:spPr>
        <p:txBody>
          <a:bodyPr spcFirstLastPara="1" wrap="square" lIns="91425" tIns="45700" rIns="91425" bIns="45700" anchor="t" anchorCtr="0">
            <a:normAutofit/>
          </a:bodyPr>
          <a:lstStyle/>
          <a:p>
            <a:pPr marL="0" lvl="0" indent="0" algn="l" rtl="0">
              <a:lnSpc>
                <a:spcPct val="107916"/>
              </a:lnSpc>
              <a:spcBef>
                <a:spcPts val="0"/>
              </a:spcBef>
              <a:spcAft>
                <a:spcPts val="0"/>
              </a:spcAft>
              <a:buClr>
                <a:schemeClr val="dk1"/>
              </a:buClr>
              <a:buSzPts val="1100"/>
              <a:buNone/>
            </a:pPr>
            <a:endParaRPr sz="1050">
              <a:solidFill>
                <a:srgbClr val="202124"/>
              </a:solidFill>
            </a:endParaRPr>
          </a:p>
          <a:p>
            <a:pPr marL="0" lvl="0" indent="0" algn="l" rtl="0">
              <a:lnSpc>
                <a:spcPct val="107916"/>
              </a:lnSpc>
              <a:spcBef>
                <a:spcPts val="800"/>
              </a:spcBef>
              <a:spcAft>
                <a:spcPts val="800"/>
              </a:spcAft>
              <a:buClr>
                <a:schemeClr val="dk1"/>
              </a:buClr>
              <a:buSzPts val="1100"/>
              <a:buNone/>
            </a:pPr>
            <a:endParaRPr/>
          </a:p>
        </p:txBody>
      </p:sp>
      <p:pic>
        <p:nvPicPr>
          <p:cNvPr id="96" name="Google Shape;96;p4"/>
          <p:cNvPicPr preferRelativeResize="0"/>
          <p:nvPr/>
        </p:nvPicPr>
        <p:blipFill>
          <a:blip r:embed="rId3">
            <a:alphaModFix/>
          </a:blip>
          <a:stretch>
            <a:fillRect/>
          </a:stretch>
        </p:blipFill>
        <p:spPr>
          <a:xfrm>
            <a:off x="140013" y="878026"/>
            <a:ext cx="4050049" cy="1174300"/>
          </a:xfrm>
          <a:prstGeom prst="rect">
            <a:avLst/>
          </a:prstGeom>
          <a:noFill/>
          <a:ln>
            <a:noFill/>
          </a:ln>
        </p:spPr>
      </p:pic>
      <p:pic>
        <p:nvPicPr>
          <p:cNvPr id="97" name="Google Shape;97;p4"/>
          <p:cNvPicPr preferRelativeResize="0"/>
          <p:nvPr/>
        </p:nvPicPr>
        <p:blipFill>
          <a:blip r:embed="rId4">
            <a:alphaModFix/>
          </a:blip>
          <a:stretch>
            <a:fillRect/>
          </a:stretch>
        </p:blipFill>
        <p:spPr>
          <a:xfrm>
            <a:off x="57400" y="2052325"/>
            <a:ext cx="4215277" cy="1465175"/>
          </a:xfrm>
          <a:prstGeom prst="rect">
            <a:avLst/>
          </a:prstGeom>
          <a:noFill/>
          <a:ln>
            <a:noFill/>
          </a:ln>
        </p:spPr>
      </p:pic>
      <p:pic>
        <p:nvPicPr>
          <p:cNvPr id="98" name="Google Shape;98;p4"/>
          <p:cNvPicPr preferRelativeResize="0"/>
          <p:nvPr/>
        </p:nvPicPr>
        <p:blipFill>
          <a:blip r:embed="rId5">
            <a:alphaModFix/>
          </a:blip>
          <a:stretch>
            <a:fillRect/>
          </a:stretch>
        </p:blipFill>
        <p:spPr>
          <a:xfrm>
            <a:off x="28862" y="3473449"/>
            <a:ext cx="4437599" cy="908075"/>
          </a:xfrm>
          <a:prstGeom prst="rect">
            <a:avLst/>
          </a:prstGeom>
          <a:noFill/>
          <a:ln>
            <a:noFill/>
          </a:ln>
        </p:spPr>
      </p:pic>
      <p:pic>
        <p:nvPicPr>
          <p:cNvPr id="99" name="Google Shape;99;p4"/>
          <p:cNvPicPr preferRelativeResize="0"/>
          <p:nvPr/>
        </p:nvPicPr>
        <p:blipFill>
          <a:blip r:embed="rId6">
            <a:alphaModFix/>
          </a:blip>
          <a:stretch>
            <a:fillRect/>
          </a:stretch>
        </p:blipFill>
        <p:spPr>
          <a:xfrm>
            <a:off x="4884625" y="1091195"/>
            <a:ext cx="4050051" cy="1647755"/>
          </a:xfrm>
          <a:prstGeom prst="rect">
            <a:avLst/>
          </a:prstGeom>
          <a:noFill/>
          <a:ln>
            <a:noFill/>
          </a:ln>
        </p:spPr>
      </p:pic>
      <p:sp>
        <p:nvSpPr>
          <p:cNvPr id="100" name="Google Shape;100;p4"/>
          <p:cNvSpPr txBox="1"/>
          <p:nvPr/>
        </p:nvSpPr>
        <p:spPr>
          <a:xfrm>
            <a:off x="2407425" y="573200"/>
            <a:ext cx="440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body" idx="1"/>
          </p:nvPr>
        </p:nvSpPr>
        <p:spPr>
          <a:xfrm>
            <a:off x="-2049075" y="289650"/>
            <a:ext cx="8513700" cy="69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999B"/>
              </a:buClr>
              <a:buSzPts val="2100"/>
              <a:buNone/>
            </a:pPr>
            <a:r>
              <a:rPr lang="it-IT"/>
              <a:t>Perchè Nectar?</a:t>
            </a:r>
            <a:endParaRPr/>
          </a:p>
        </p:txBody>
      </p:sp>
      <p:sp>
        <p:nvSpPr>
          <p:cNvPr id="106" name="Google Shape;106;p3"/>
          <p:cNvSpPr txBox="1">
            <a:spLocks noGrp="1"/>
          </p:cNvSpPr>
          <p:nvPr>
            <p:ph type="body" idx="2"/>
          </p:nvPr>
        </p:nvSpPr>
        <p:spPr>
          <a:xfrm>
            <a:off x="170525" y="1070625"/>
            <a:ext cx="4173000" cy="3155400"/>
          </a:xfrm>
          <a:prstGeom prst="rect">
            <a:avLst/>
          </a:prstGeom>
          <a:noFill/>
          <a:ln>
            <a:noFill/>
          </a:ln>
        </p:spPr>
        <p:txBody>
          <a:bodyPr spcFirstLastPara="1" wrap="square" lIns="91425" tIns="45700" rIns="91425" bIns="45700" anchor="t" anchorCtr="0">
            <a:normAutofit lnSpcReduction="20000"/>
          </a:bodyPr>
          <a:lstStyle/>
          <a:p>
            <a:pPr marL="457200" lvl="0" indent="-317500" algn="l" rtl="0">
              <a:lnSpc>
                <a:spcPct val="107916"/>
              </a:lnSpc>
              <a:spcBef>
                <a:spcPts val="0"/>
              </a:spcBef>
              <a:spcAft>
                <a:spcPts val="0"/>
              </a:spcAft>
              <a:buSzPts val="1400"/>
              <a:buFont typeface="Calibri"/>
              <a:buChar char="●"/>
            </a:pPr>
            <a:r>
              <a:rPr lang="it-IT" sz="1400">
                <a:latin typeface="Calibri"/>
                <a:ea typeface="Calibri"/>
                <a:cs typeface="Calibri"/>
                <a:sym typeface="Calibri"/>
              </a:rPr>
              <a:t>Sono state segnalate carenze di competenze nelle diverse professioni coinvolte nel mondo dell’alimentazione con riguardo ad esigenze nutrizionali particolari di persone che hanno bisogno di cure. </a:t>
            </a:r>
            <a:endParaRPr sz="1400">
              <a:latin typeface="Calibri"/>
              <a:ea typeface="Calibri"/>
              <a:cs typeface="Calibri"/>
              <a:sym typeface="Calibri"/>
            </a:endParaRPr>
          </a:p>
          <a:p>
            <a:pPr marL="457200" lvl="0" indent="0" algn="l" rtl="0">
              <a:lnSpc>
                <a:spcPct val="107916"/>
              </a:lnSpc>
              <a:spcBef>
                <a:spcPts val="800"/>
              </a:spcBef>
              <a:spcAft>
                <a:spcPts val="0"/>
              </a:spcAft>
              <a:buNone/>
            </a:pPr>
            <a:endParaRPr sz="1400">
              <a:latin typeface="Calibri"/>
              <a:ea typeface="Calibri"/>
              <a:cs typeface="Calibri"/>
              <a:sym typeface="Calibri"/>
            </a:endParaRPr>
          </a:p>
          <a:p>
            <a:pPr marL="457200" lvl="0" indent="-317500" algn="l" rtl="0">
              <a:lnSpc>
                <a:spcPct val="107916"/>
              </a:lnSpc>
              <a:spcBef>
                <a:spcPts val="800"/>
              </a:spcBef>
              <a:spcAft>
                <a:spcPts val="0"/>
              </a:spcAft>
              <a:buSzPts val="1400"/>
              <a:buFont typeface="Calibri"/>
              <a:buChar char="●"/>
            </a:pPr>
            <a:r>
              <a:rPr lang="it-IT" sz="1400">
                <a:latin typeface="Calibri"/>
                <a:ea typeface="Calibri"/>
                <a:cs typeface="Calibri"/>
                <a:sym typeface="Calibri"/>
              </a:rPr>
              <a:t>Il progetto finanziato dall'UE NECTAR mira a colmare questo divario creando un nuovo profilo professionale, chiamato Chef Gastro-Engineering (CGE).</a:t>
            </a:r>
            <a:endParaRPr sz="1400">
              <a:latin typeface="Calibri"/>
              <a:ea typeface="Calibri"/>
              <a:cs typeface="Calibri"/>
              <a:sym typeface="Calibri"/>
            </a:endParaRPr>
          </a:p>
          <a:p>
            <a:pPr marL="457200" lvl="0" indent="0" algn="l" rtl="0">
              <a:lnSpc>
                <a:spcPct val="107916"/>
              </a:lnSpc>
              <a:spcBef>
                <a:spcPts val="800"/>
              </a:spcBef>
              <a:spcAft>
                <a:spcPts val="0"/>
              </a:spcAft>
              <a:buNone/>
            </a:pPr>
            <a:endParaRPr sz="1400">
              <a:latin typeface="Calibri"/>
              <a:ea typeface="Calibri"/>
              <a:cs typeface="Calibri"/>
              <a:sym typeface="Calibri"/>
            </a:endParaRPr>
          </a:p>
          <a:p>
            <a:pPr marL="457200" lvl="0" indent="-317500" algn="l" rtl="0">
              <a:lnSpc>
                <a:spcPct val="107916"/>
              </a:lnSpc>
              <a:spcBef>
                <a:spcPts val="800"/>
              </a:spcBef>
              <a:spcAft>
                <a:spcPts val="0"/>
              </a:spcAft>
              <a:buSzPts val="1400"/>
              <a:buFont typeface="Calibri"/>
              <a:buChar char="●"/>
            </a:pPr>
            <a:r>
              <a:rPr lang="it-IT" sz="1400">
                <a:latin typeface="Calibri"/>
                <a:ea typeface="Calibri"/>
                <a:cs typeface="Calibri"/>
                <a:sym typeface="Calibri"/>
              </a:rPr>
              <a:t>Con NECTAR nasce, dunque, un nuovo profilo professionale dello chef nell'assistenza sanitaria.</a:t>
            </a:r>
            <a:endParaRPr sz="1400"/>
          </a:p>
        </p:txBody>
      </p:sp>
      <p:pic>
        <p:nvPicPr>
          <p:cNvPr id="107" name="Google Shape;107;p3"/>
          <p:cNvPicPr preferRelativeResize="0"/>
          <p:nvPr/>
        </p:nvPicPr>
        <p:blipFill>
          <a:blip r:embed="rId3">
            <a:alphaModFix/>
          </a:blip>
          <a:stretch>
            <a:fillRect/>
          </a:stretch>
        </p:blipFill>
        <p:spPr>
          <a:xfrm>
            <a:off x="5647950" y="806925"/>
            <a:ext cx="2651950" cy="3021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129a3241f8b_0_1"/>
          <p:cNvSpPr txBox="1">
            <a:spLocks noGrp="1"/>
          </p:cNvSpPr>
          <p:nvPr>
            <p:ph type="body" idx="1"/>
          </p:nvPr>
        </p:nvSpPr>
        <p:spPr>
          <a:xfrm>
            <a:off x="-2009525" y="289650"/>
            <a:ext cx="8513700" cy="696900"/>
          </a:xfrm>
          <a:prstGeom prst="rect">
            <a:avLst/>
          </a:prstGeom>
        </p:spPr>
        <p:txBody>
          <a:bodyPr spcFirstLastPara="1" wrap="square" lIns="91425" tIns="45700" rIns="91425" bIns="45700" anchor="t" anchorCtr="0">
            <a:normAutofit/>
          </a:bodyPr>
          <a:lstStyle/>
          <a:p>
            <a:pPr marL="0" lvl="0" indent="0" algn="ctr" rtl="0">
              <a:spcBef>
                <a:spcPts val="750"/>
              </a:spcBef>
              <a:spcAft>
                <a:spcPts val="0"/>
              </a:spcAft>
              <a:buNone/>
            </a:pPr>
            <a:r>
              <a:rPr lang="it-IT"/>
              <a:t>Cosa fa nella pratica lo CGE?</a:t>
            </a:r>
            <a:endParaRPr/>
          </a:p>
        </p:txBody>
      </p:sp>
      <p:sp>
        <p:nvSpPr>
          <p:cNvPr id="113" name="Google Shape;113;g129a3241f8b_0_1"/>
          <p:cNvSpPr txBox="1">
            <a:spLocks noGrp="1"/>
          </p:cNvSpPr>
          <p:nvPr>
            <p:ph type="body" idx="2"/>
          </p:nvPr>
        </p:nvSpPr>
        <p:spPr>
          <a:xfrm>
            <a:off x="302540" y="994050"/>
            <a:ext cx="4061400" cy="3155400"/>
          </a:xfrm>
          <a:prstGeom prst="rect">
            <a:avLst/>
          </a:prstGeom>
        </p:spPr>
        <p:txBody>
          <a:bodyPr spcFirstLastPara="1" wrap="square" lIns="91425" tIns="45700" rIns="91425" bIns="45700" anchor="t" anchorCtr="0">
            <a:normAutofit fontScale="85000" lnSpcReduction="20000"/>
          </a:bodyPr>
          <a:lstStyle/>
          <a:p>
            <a:pPr marL="0" lvl="0" indent="0" algn="l" rtl="0">
              <a:spcBef>
                <a:spcPts val="750"/>
              </a:spcBef>
              <a:spcAft>
                <a:spcPts val="0"/>
              </a:spcAft>
              <a:buNone/>
            </a:pPr>
            <a:r>
              <a:rPr lang="it-IT"/>
              <a:t>INTEGRAZIONE CLINICA </a:t>
            </a:r>
            <a:endParaRPr/>
          </a:p>
          <a:p>
            <a:pPr marL="0" lvl="0" indent="0" algn="l" rtl="0">
              <a:spcBef>
                <a:spcPts val="750"/>
              </a:spcBef>
              <a:spcAft>
                <a:spcPts val="0"/>
              </a:spcAft>
              <a:buNone/>
            </a:pPr>
            <a:endParaRPr/>
          </a:p>
          <a:p>
            <a:pPr marL="457200" lvl="0" indent="-287972" algn="l" rtl="0">
              <a:spcBef>
                <a:spcPts val="750"/>
              </a:spcBef>
              <a:spcAft>
                <a:spcPts val="0"/>
              </a:spcAft>
              <a:buSzPct val="100000"/>
              <a:buChar char="●"/>
            </a:pPr>
            <a:r>
              <a:rPr lang="it-IT"/>
              <a:t>esegue valutazioni con  pazienti che hanno disturbi del gusto e creano soluzioni adeguate.</a:t>
            </a:r>
            <a:endParaRPr/>
          </a:p>
          <a:p>
            <a:pPr marL="457200" lvl="0" indent="0" algn="l" rtl="0">
              <a:spcBef>
                <a:spcPts val="750"/>
              </a:spcBef>
              <a:spcAft>
                <a:spcPts val="0"/>
              </a:spcAft>
              <a:buNone/>
            </a:pPr>
            <a:endParaRPr/>
          </a:p>
          <a:p>
            <a:pPr marL="457200" lvl="0" indent="-287972" algn="l" rtl="0">
              <a:spcBef>
                <a:spcPts val="750"/>
              </a:spcBef>
              <a:spcAft>
                <a:spcPts val="0"/>
              </a:spcAft>
              <a:buSzPct val="100000"/>
              <a:buChar char="●"/>
            </a:pPr>
            <a:r>
              <a:rPr lang="it-IT"/>
              <a:t>Verifica il grado di  soddisfazione dei pazienti in collaborazione con altri professionisti della salute. </a:t>
            </a:r>
            <a:endParaRPr/>
          </a:p>
          <a:p>
            <a:pPr marL="457200" lvl="0" indent="0" algn="l" rtl="0">
              <a:spcBef>
                <a:spcPts val="750"/>
              </a:spcBef>
              <a:spcAft>
                <a:spcPts val="0"/>
              </a:spcAft>
              <a:buNone/>
            </a:pPr>
            <a:endParaRPr/>
          </a:p>
          <a:p>
            <a:pPr marL="457200" lvl="0" indent="-287972" algn="l" rtl="0">
              <a:spcBef>
                <a:spcPts val="750"/>
              </a:spcBef>
              <a:spcAft>
                <a:spcPts val="0"/>
              </a:spcAft>
              <a:buSzPct val="100000"/>
              <a:buChar char="●"/>
            </a:pPr>
            <a:r>
              <a:rPr lang="it-IT"/>
              <a:t>Crea ricette per adattare i pasti a persone con esigenze nutrizionali specifiche. </a:t>
            </a:r>
            <a:endParaRPr/>
          </a:p>
          <a:p>
            <a:pPr marL="457200" lvl="0" indent="0" algn="l" rtl="0">
              <a:spcBef>
                <a:spcPts val="750"/>
              </a:spcBef>
              <a:spcAft>
                <a:spcPts val="0"/>
              </a:spcAft>
              <a:buNone/>
            </a:pPr>
            <a:endParaRPr/>
          </a:p>
          <a:p>
            <a:pPr marL="0" lvl="0" indent="0" algn="l" rtl="0">
              <a:spcBef>
                <a:spcPts val="750"/>
              </a:spcBef>
              <a:spcAft>
                <a:spcPts val="0"/>
              </a:spcAft>
              <a:buNone/>
            </a:pPr>
            <a:r>
              <a:rPr lang="it-IT"/>
              <a:t>INTEGRAZIONE PROFESSIONALE </a:t>
            </a:r>
            <a:endParaRPr/>
          </a:p>
          <a:p>
            <a:pPr marL="457200" lvl="0" indent="-287972" algn="l" rtl="0">
              <a:spcBef>
                <a:spcPts val="750"/>
              </a:spcBef>
              <a:spcAft>
                <a:spcPts val="0"/>
              </a:spcAft>
              <a:buSzPct val="100000"/>
              <a:buChar char="●"/>
            </a:pPr>
            <a:r>
              <a:rPr lang="it-IT"/>
              <a:t>partecipa alle riunioni del team interprofessionale e discute le opzioni di trattamento con le altre professioni del team di assistenza nutrizionale. </a:t>
            </a:r>
            <a:endParaRPr/>
          </a:p>
          <a:p>
            <a:pPr marL="0" lvl="0" indent="0" algn="l" rtl="0">
              <a:spcBef>
                <a:spcPts val="750"/>
              </a:spcBef>
              <a:spcAft>
                <a:spcPts val="0"/>
              </a:spcAft>
              <a:buNone/>
            </a:pPr>
            <a:endParaRPr/>
          </a:p>
          <a:p>
            <a:pPr marL="457200" lvl="0" indent="-287972" algn="l" rtl="0">
              <a:spcBef>
                <a:spcPts val="750"/>
              </a:spcBef>
              <a:spcAft>
                <a:spcPts val="0"/>
              </a:spcAft>
              <a:buSzPct val="100000"/>
              <a:buChar char="●"/>
            </a:pPr>
            <a:r>
              <a:rPr lang="it-IT"/>
              <a:t>collabora con i dietisti nello sviluppo di menu di base per persone con esigenze specifiche. </a:t>
            </a:r>
            <a:endParaRPr/>
          </a:p>
          <a:p>
            <a:pPr marL="0" lvl="0" indent="0" algn="l" rtl="0">
              <a:spcBef>
                <a:spcPts val="750"/>
              </a:spcBef>
              <a:spcAft>
                <a:spcPts val="0"/>
              </a:spcAft>
              <a:buNone/>
            </a:pPr>
            <a:endParaRPr/>
          </a:p>
        </p:txBody>
      </p:sp>
      <p:sp>
        <p:nvSpPr>
          <p:cNvPr id="114" name="Google Shape;114;g129a3241f8b_0_1"/>
          <p:cNvSpPr txBox="1">
            <a:spLocks noGrp="1"/>
          </p:cNvSpPr>
          <p:nvPr>
            <p:ph type="body" idx="2"/>
          </p:nvPr>
        </p:nvSpPr>
        <p:spPr>
          <a:xfrm>
            <a:off x="4817557" y="986558"/>
            <a:ext cx="4061400" cy="3155400"/>
          </a:xfrm>
          <a:prstGeom prst="rect">
            <a:avLst/>
          </a:prstGeom>
        </p:spPr>
        <p:txBody>
          <a:bodyPr spcFirstLastPara="1" wrap="square" lIns="91425" tIns="45700" rIns="91425" bIns="45700" anchor="t" anchorCtr="0">
            <a:normAutofit/>
          </a:bodyPr>
          <a:lstStyle/>
          <a:p>
            <a:pPr marL="0" lvl="0" indent="0" algn="l" rtl="0">
              <a:spcBef>
                <a:spcPts val="750"/>
              </a:spcBef>
              <a:spcAft>
                <a:spcPts val="0"/>
              </a:spcAft>
              <a:buClr>
                <a:schemeClr val="dk1"/>
              </a:buClr>
              <a:buSzPts val="1100"/>
              <a:buFont typeface="Arial"/>
              <a:buNone/>
            </a:pPr>
            <a:r>
              <a:rPr lang="it-IT" sz="900"/>
              <a:t>INTEGRAZIONE ORGANIZZATIVA </a:t>
            </a:r>
            <a:endParaRPr sz="900"/>
          </a:p>
          <a:p>
            <a:pPr marL="0" lvl="0" indent="0" algn="l" rtl="0">
              <a:spcBef>
                <a:spcPts val="750"/>
              </a:spcBef>
              <a:spcAft>
                <a:spcPts val="0"/>
              </a:spcAft>
              <a:buClr>
                <a:schemeClr val="dk1"/>
              </a:buClr>
              <a:buSzPts val="1100"/>
              <a:buFont typeface="Arial"/>
              <a:buNone/>
            </a:pPr>
            <a:endParaRPr sz="900"/>
          </a:p>
          <a:p>
            <a:pPr marL="457200" lvl="0" indent="-285750" algn="l" rtl="0">
              <a:spcBef>
                <a:spcPts val="750"/>
              </a:spcBef>
              <a:spcAft>
                <a:spcPts val="0"/>
              </a:spcAft>
              <a:buSzPts val="900"/>
              <a:buChar char="●"/>
            </a:pPr>
            <a:r>
              <a:rPr lang="it-IT" sz="900"/>
              <a:t>collabora con le istituzioni educative per formare i cuochi  su specifiche esigenze nutrizionali e salutistiche </a:t>
            </a:r>
            <a:endParaRPr sz="900"/>
          </a:p>
          <a:p>
            <a:pPr marL="0" lvl="0" indent="0" algn="l" rtl="0">
              <a:spcBef>
                <a:spcPts val="750"/>
              </a:spcBef>
              <a:spcAft>
                <a:spcPts val="0"/>
              </a:spcAft>
              <a:buNone/>
            </a:pPr>
            <a:endParaRPr sz="900"/>
          </a:p>
          <a:p>
            <a:pPr marL="0" lvl="0" indent="0" algn="l" rtl="0">
              <a:spcBef>
                <a:spcPts val="750"/>
              </a:spcBef>
              <a:spcAft>
                <a:spcPts val="0"/>
              </a:spcAft>
              <a:buClr>
                <a:schemeClr val="dk1"/>
              </a:buClr>
              <a:buSzPts val="1100"/>
              <a:buFont typeface="Arial"/>
              <a:buNone/>
            </a:pPr>
            <a:r>
              <a:rPr lang="it-IT" sz="900"/>
              <a:t>INTEGRAZIONE DEL SISTEMA </a:t>
            </a:r>
            <a:endParaRPr sz="900"/>
          </a:p>
          <a:p>
            <a:pPr marL="457200" lvl="0" indent="-285750" algn="l" rtl="0">
              <a:spcBef>
                <a:spcPts val="750"/>
              </a:spcBef>
              <a:spcAft>
                <a:spcPts val="0"/>
              </a:spcAft>
              <a:buSzPts val="900"/>
              <a:buChar char="●"/>
            </a:pPr>
            <a:r>
              <a:rPr lang="it-IT" sz="900"/>
              <a:t>mette a punto studi di processo in ambito enogastronomico  per migliorare il valore nutrizionale dei pasti per i pazienti che ne hanno bisogno </a:t>
            </a:r>
            <a:endParaRPr sz="900"/>
          </a:p>
          <a:p>
            <a:pPr marL="457200" lvl="0" indent="0" algn="l" rtl="0">
              <a:spcBef>
                <a:spcPts val="750"/>
              </a:spcBef>
              <a:spcAft>
                <a:spcPts val="0"/>
              </a:spcAft>
              <a:buNone/>
            </a:pPr>
            <a:endParaRPr sz="900"/>
          </a:p>
          <a:p>
            <a:pPr marL="457200" lvl="0" indent="-285750" algn="l" rtl="0">
              <a:spcBef>
                <a:spcPts val="750"/>
              </a:spcBef>
              <a:spcAft>
                <a:spcPts val="0"/>
              </a:spcAft>
              <a:buSzPts val="900"/>
              <a:buChar char="●"/>
            </a:pPr>
            <a:r>
              <a:rPr lang="it-IT" sz="900"/>
              <a:t>collabora  con le associazioni professionali per promuovere una sana alimentazione per la popolazione  </a:t>
            </a:r>
            <a:endParaRPr sz="900"/>
          </a:p>
          <a:p>
            <a:pPr marL="0" lvl="0" indent="0" algn="l" rtl="0">
              <a:spcBef>
                <a:spcPts val="0"/>
              </a:spcBef>
              <a:spcAft>
                <a:spcPts val="0"/>
              </a:spcAft>
              <a:buClr>
                <a:schemeClr val="dk1"/>
              </a:buClr>
              <a:buSzPts val="1100"/>
              <a:buFont typeface="Arial"/>
              <a:buNone/>
            </a:pPr>
            <a:endParaRPr sz="900"/>
          </a:p>
          <a:p>
            <a:pPr marL="0" lvl="0" indent="0" algn="l" rtl="0">
              <a:spcBef>
                <a:spcPts val="0"/>
              </a:spcBef>
              <a:spcAft>
                <a:spcPts val="0"/>
              </a:spcAft>
              <a:buClr>
                <a:schemeClr val="dk1"/>
              </a:buClr>
              <a:buSzPts val="1100"/>
              <a:buFont typeface="Arial"/>
              <a:buNone/>
            </a:pPr>
            <a:endParaRPr sz="900"/>
          </a:p>
          <a:p>
            <a:pPr marL="0" lvl="0" indent="0" algn="l" rtl="0">
              <a:spcBef>
                <a:spcPts val="0"/>
              </a:spcBef>
              <a:spcAft>
                <a:spcPts val="0"/>
              </a:spcAft>
              <a:buClr>
                <a:schemeClr val="dk1"/>
              </a:buClr>
              <a:buSzPts val="1100"/>
              <a:buFont typeface="Arial"/>
              <a:buNone/>
            </a:pPr>
            <a:endParaRPr sz="900"/>
          </a:p>
          <a:p>
            <a:pPr marL="0" lvl="0" indent="0" algn="l" rtl="0">
              <a:spcBef>
                <a:spcPts val="750"/>
              </a:spcBef>
              <a:spcAft>
                <a:spcPts val="0"/>
              </a:spcAft>
              <a:buNone/>
            </a:pPr>
            <a:endParaRPr sz="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body" idx="1"/>
          </p:nvPr>
        </p:nvSpPr>
        <p:spPr>
          <a:xfrm>
            <a:off x="-2093275" y="342475"/>
            <a:ext cx="8513700" cy="69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999B"/>
              </a:buClr>
              <a:buSzPts val="2100"/>
              <a:buNone/>
            </a:pPr>
            <a:r>
              <a:rPr lang="it-IT"/>
              <a:t>Chi è CGE?</a:t>
            </a:r>
            <a:endParaRPr/>
          </a:p>
        </p:txBody>
      </p:sp>
      <p:sp>
        <p:nvSpPr>
          <p:cNvPr id="120" name="Google Shape;120;p2"/>
          <p:cNvSpPr txBox="1">
            <a:spLocks noGrp="1"/>
          </p:cNvSpPr>
          <p:nvPr>
            <p:ph type="body" idx="2"/>
          </p:nvPr>
        </p:nvSpPr>
        <p:spPr>
          <a:xfrm>
            <a:off x="232266" y="734602"/>
            <a:ext cx="4147500" cy="31554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None/>
            </a:pPr>
            <a:r>
              <a:rPr lang="it-IT" sz="1400">
                <a:latin typeface="Calibri"/>
                <a:ea typeface="Calibri"/>
                <a:cs typeface="Calibri"/>
                <a:sym typeface="Calibri"/>
              </a:rPr>
              <a:t>Il Progetto europeo NECTAR ha lo scopo di creare un nuovo profilo professionale denominato Chef Gastro-Engineering che possa proporsi con adeguate competenze nella gestione della ristorazione in ambito sanitario, interagendo con le differenti professioni che si prendono cura dell’alimentazione. Ad oggi non esiste infatti un percorso professionale in ambito enogastronomico che consenta un approccio integrato e personalizzato nella gestione di pazienti con patologie croniche o acute. Tale approccio multidisciplinare, che si concretizza nella formazione della nuova figura dello CGE, ha come obiettivo la promozione del ruolo proattivo della nutrizione quale strumento per migliorare la salute dei pazienti anche attraverso l’utilizzo delle ICT.</a:t>
            </a:r>
            <a:endParaRPr sz="1400">
              <a:latin typeface="Calibri"/>
              <a:ea typeface="Calibri"/>
              <a:cs typeface="Calibri"/>
              <a:sym typeface="Calibri"/>
            </a:endParaRPr>
          </a:p>
          <a:p>
            <a:pPr marL="0" lvl="0" indent="0" algn="l" rtl="0">
              <a:lnSpc>
                <a:spcPct val="107916"/>
              </a:lnSpc>
              <a:spcBef>
                <a:spcPts val="800"/>
              </a:spcBef>
              <a:spcAft>
                <a:spcPts val="0"/>
              </a:spcAft>
              <a:buClr>
                <a:schemeClr val="dk1"/>
              </a:buClr>
              <a:buSzPts val="1100"/>
              <a:buNone/>
            </a:pPr>
            <a:endParaRPr sz="1400">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None/>
            </a:pPr>
            <a:endParaRPr/>
          </a:p>
        </p:txBody>
      </p:sp>
      <p:pic>
        <p:nvPicPr>
          <p:cNvPr id="121" name="Google Shape;121;p2"/>
          <p:cNvPicPr preferRelativeResize="0"/>
          <p:nvPr/>
        </p:nvPicPr>
        <p:blipFill>
          <a:blip r:embed="rId3">
            <a:alphaModFix/>
          </a:blip>
          <a:stretch>
            <a:fillRect/>
          </a:stretch>
        </p:blipFill>
        <p:spPr>
          <a:xfrm>
            <a:off x="4854267" y="1390020"/>
            <a:ext cx="3869400" cy="1844550"/>
          </a:xfrm>
          <a:prstGeom prst="rect">
            <a:avLst/>
          </a:prstGeom>
          <a:noFill/>
          <a:ln w="76200"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body" idx="1"/>
          </p:nvPr>
        </p:nvSpPr>
        <p:spPr>
          <a:xfrm>
            <a:off x="-2122900" y="297150"/>
            <a:ext cx="8513700" cy="69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2E999B"/>
              </a:buClr>
              <a:buSzPts val="2100"/>
              <a:buNone/>
            </a:pPr>
            <a:r>
              <a:rPr lang="it-IT"/>
              <a:t>il Pilot Ligure</a:t>
            </a:r>
            <a:endParaRPr/>
          </a:p>
        </p:txBody>
      </p:sp>
      <p:sp>
        <p:nvSpPr>
          <p:cNvPr id="127" name="Google Shape;127;p5"/>
          <p:cNvSpPr txBox="1">
            <a:spLocks noGrp="1"/>
          </p:cNvSpPr>
          <p:nvPr>
            <p:ph type="body" idx="2"/>
          </p:nvPr>
        </p:nvSpPr>
        <p:spPr>
          <a:xfrm>
            <a:off x="298739" y="772750"/>
            <a:ext cx="4050000" cy="38577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100"/>
              <a:buNone/>
            </a:pPr>
            <a:r>
              <a:rPr lang="it-IT"/>
              <a:t>STRUTTURAZIONE DEL CORSO:</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Ore</a:t>
            </a:r>
            <a:r>
              <a:rPr lang="it-IT" baseline="30000"/>
              <a:t>:</a:t>
            </a:r>
            <a:r>
              <a:rPr lang="it-IT"/>
              <a:t>1000</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Livello: EQF5 </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Totale ECVET: 40 </a:t>
            </a:r>
            <a:endParaRPr/>
          </a:p>
          <a:p>
            <a:pPr marL="457200" lvl="0" indent="0" algn="l" rtl="0">
              <a:lnSpc>
                <a:spcPct val="90000"/>
              </a:lnSpc>
              <a:spcBef>
                <a:spcPts val="0"/>
              </a:spcBef>
              <a:spcAft>
                <a:spcPts val="0"/>
              </a:spcAft>
              <a:buNone/>
            </a:pPr>
            <a:endParaRPr/>
          </a:p>
          <a:p>
            <a:pPr marL="457200" lvl="0" indent="-298450" algn="l" rtl="0">
              <a:lnSpc>
                <a:spcPct val="90000"/>
              </a:lnSpc>
              <a:spcBef>
                <a:spcPts val="0"/>
              </a:spcBef>
              <a:spcAft>
                <a:spcPts val="0"/>
              </a:spcAft>
              <a:buSzPts val="1100"/>
              <a:buChar char="●"/>
            </a:pPr>
            <a:r>
              <a:rPr lang="it-IT"/>
              <a:t>Moduli del corso 9</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Copre l’intero anno scolastico </a:t>
            </a:r>
            <a:endParaRPr/>
          </a:p>
          <a:p>
            <a:pPr marL="457200" lvl="0" indent="-298450" algn="l" rtl="0">
              <a:lnSpc>
                <a:spcPct val="90000"/>
              </a:lnSpc>
              <a:spcBef>
                <a:spcPts val="0"/>
              </a:spcBef>
              <a:spcAft>
                <a:spcPts val="0"/>
              </a:spcAft>
              <a:buSzPts val="1100"/>
              <a:buChar char="●"/>
            </a:pPr>
            <a:r>
              <a:rPr lang="it-IT"/>
              <a:t>Il corso prevede un percorso di laboratorio e stage in strutture del turismo salutistico, RSA, strutture ospedaliere, ecc.</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Rivolto ad un massimo di 40 partecipanti </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Clr>
                <a:schemeClr val="dk1"/>
              </a:buClr>
              <a:buSzPts val="1100"/>
              <a:buNone/>
            </a:pPr>
            <a:endParaRPr/>
          </a:p>
          <a:p>
            <a:pPr marL="0" lvl="0" indent="0" algn="l" rtl="0">
              <a:lnSpc>
                <a:spcPct val="90000"/>
              </a:lnSpc>
              <a:spcBef>
                <a:spcPts val="0"/>
              </a:spcBef>
              <a:spcAft>
                <a:spcPts val="0"/>
              </a:spcAft>
              <a:buClr>
                <a:schemeClr val="dk1"/>
              </a:buClr>
              <a:buSzPts val="1100"/>
              <a:buNone/>
            </a:pPr>
            <a:r>
              <a:rPr lang="it-IT"/>
              <a:t>ACCESSO AL CORSO:</a:t>
            </a:r>
            <a:endParaRPr/>
          </a:p>
          <a:p>
            <a:pPr marL="0" lvl="0" indent="0" algn="l" rtl="0">
              <a:lnSpc>
                <a:spcPct val="90000"/>
              </a:lnSpc>
              <a:spcBef>
                <a:spcPts val="0"/>
              </a:spcBef>
              <a:spcAft>
                <a:spcPts val="0"/>
              </a:spcAft>
              <a:buClr>
                <a:schemeClr val="dk1"/>
              </a:buClr>
              <a:buSzPts val="1100"/>
              <a:buNone/>
            </a:pPr>
            <a:endParaRPr/>
          </a:p>
          <a:p>
            <a:pPr marL="457200" lvl="0" indent="-298450" algn="l" rtl="0">
              <a:lnSpc>
                <a:spcPct val="90000"/>
              </a:lnSpc>
              <a:spcBef>
                <a:spcPts val="0"/>
              </a:spcBef>
              <a:spcAft>
                <a:spcPts val="0"/>
              </a:spcAft>
              <a:buSzPts val="1100"/>
              <a:buChar char="●"/>
            </a:pPr>
            <a:r>
              <a:rPr lang="it-IT"/>
              <a:t>Certificazione di livello EQF4 in ambito enogastronomico</a:t>
            </a:r>
            <a:endParaRPr/>
          </a:p>
          <a:p>
            <a:pPr marL="457200" lvl="0" indent="-298450" algn="l" rtl="0">
              <a:lnSpc>
                <a:spcPct val="90000"/>
              </a:lnSpc>
              <a:spcBef>
                <a:spcPts val="0"/>
              </a:spcBef>
              <a:spcAft>
                <a:spcPts val="0"/>
              </a:spcAft>
              <a:buSzPts val="1100"/>
              <a:buChar char="●"/>
            </a:pPr>
            <a:r>
              <a:rPr lang="it-IT"/>
              <a:t>Esperienza lavorativa documentata </a:t>
            </a:r>
            <a:endParaRPr/>
          </a:p>
          <a:p>
            <a:pPr marL="457200" lvl="0" indent="0" algn="l" rtl="0">
              <a:lnSpc>
                <a:spcPct val="90000"/>
              </a:lnSpc>
              <a:spcBef>
                <a:spcPts val="0"/>
              </a:spcBef>
              <a:spcAft>
                <a:spcPts val="0"/>
              </a:spcAft>
              <a:buNone/>
            </a:pPr>
            <a:r>
              <a:rPr lang="it-IT"/>
              <a:t>(Competenze formali e informali)</a:t>
            </a:r>
            <a:endParaRPr/>
          </a:p>
          <a:p>
            <a:pPr marL="0" lvl="0" indent="0" algn="l" rtl="0">
              <a:lnSpc>
                <a:spcPct val="90000"/>
              </a:lnSpc>
              <a:spcBef>
                <a:spcPts val="0"/>
              </a:spcBef>
              <a:spcAft>
                <a:spcPts val="0"/>
              </a:spcAft>
              <a:buClr>
                <a:schemeClr val="dk1"/>
              </a:buClr>
              <a:buSzPts val="1100"/>
              <a:buNone/>
            </a:pPr>
            <a:endParaRPr/>
          </a:p>
          <a:p>
            <a:pPr marL="0" lvl="0" indent="0" algn="just" rtl="0">
              <a:lnSpc>
                <a:spcPct val="100000"/>
              </a:lnSpc>
              <a:spcBef>
                <a:spcPts val="600"/>
              </a:spcBef>
              <a:spcAft>
                <a:spcPts val="0"/>
              </a:spcAft>
              <a:buClr>
                <a:schemeClr val="dk1"/>
              </a:buClr>
              <a:buSzPts val="1100"/>
              <a:buNone/>
            </a:pPr>
            <a:endParaRPr/>
          </a:p>
        </p:txBody>
      </p:sp>
      <p:graphicFrame>
        <p:nvGraphicFramePr>
          <p:cNvPr id="128" name="Google Shape;128;p5"/>
          <p:cNvGraphicFramePr/>
          <p:nvPr/>
        </p:nvGraphicFramePr>
        <p:xfrm>
          <a:off x="4814406" y="772757"/>
          <a:ext cx="3000000" cy="3000000"/>
        </p:xfrm>
        <a:graphic>
          <a:graphicData uri="http://schemas.openxmlformats.org/drawingml/2006/table">
            <a:tbl>
              <a:tblPr>
                <a:noFill/>
                <a:tableStyleId>{82CB44D0-9C1A-4955-A4F3-14EC4AD890BA}</a:tableStyleId>
              </a:tblPr>
              <a:tblGrid>
                <a:gridCol w="1515650">
                  <a:extLst>
                    <a:ext uri="{9D8B030D-6E8A-4147-A177-3AD203B41FA5}">
                      <a16:colId xmlns:a16="http://schemas.microsoft.com/office/drawing/2014/main" val="20000"/>
                    </a:ext>
                  </a:extLst>
                </a:gridCol>
                <a:gridCol w="1389725">
                  <a:extLst>
                    <a:ext uri="{9D8B030D-6E8A-4147-A177-3AD203B41FA5}">
                      <a16:colId xmlns:a16="http://schemas.microsoft.com/office/drawing/2014/main" val="20001"/>
                    </a:ext>
                  </a:extLst>
                </a:gridCol>
                <a:gridCol w="1324675">
                  <a:extLst>
                    <a:ext uri="{9D8B030D-6E8A-4147-A177-3AD203B41FA5}">
                      <a16:colId xmlns:a16="http://schemas.microsoft.com/office/drawing/2014/main" val="20002"/>
                    </a:ext>
                  </a:extLst>
                </a:gridCol>
              </a:tblGrid>
              <a:tr h="255300">
                <a:tc>
                  <a:txBody>
                    <a:bodyPr/>
                    <a:lstStyle/>
                    <a:p>
                      <a:pPr marL="0" marR="0" lvl="0" indent="0" algn="ctr" rtl="0">
                        <a:lnSpc>
                          <a:spcPct val="100000"/>
                        </a:lnSpc>
                        <a:spcBef>
                          <a:spcPts val="600"/>
                        </a:spcBef>
                        <a:spcAft>
                          <a:spcPts val="0"/>
                        </a:spcAft>
                        <a:buNone/>
                      </a:pPr>
                      <a:r>
                        <a:rPr lang="it-IT" sz="700">
                          <a:solidFill>
                            <a:schemeClr val="dk1"/>
                          </a:solidFill>
                        </a:rPr>
                        <a:t>Qualità delle filiere agroalimentari</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Merceologia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Economia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0"/>
                  </a:ext>
                </a:extLst>
              </a:tr>
              <a:tr h="255300">
                <a:tc>
                  <a:txBody>
                    <a:bodyPr/>
                    <a:lstStyle/>
                    <a:p>
                      <a:pPr marL="0" marR="0" lvl="0" indent="0" algn="ctr" rtl="0">
                        <a:lnSpc>
                          <a:spcPct val="100000"/>
                        </a:lnSpc>
                        <a:spcBef>
                          <a:spcPts val="600"/>
                        </a:spcBef>
                        <a:spcAft>
                          <a:spcPts val="0"/>
                        </a:spcAft>
                        <a:buNone/>
                      </a:pPr>
                      <a:r>
                        <a:rPr lang="it-IT" sz="700">
                          <a:solidFill>
                            <a:schemeClr val="dk1"/>
                          </a:solidFill>
                        </a:rPr>
                        <a:t>Informatica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1000" b="1">
                          <a:solidFill>
                            <a:srgbClr val="FF0000"/>
                          </a:solidFill>
                        </a:rPr>
                        <a:t>GASTRONOMIA</a:t>
                      </a:r>
                      <a:endParaRPr sz="1300" b="1">
                        <a:solidFill>
                          <a:srgbClr val="FF0000"/>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Igiene degli alimenti</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1"/>
                  </a:ext>
                </a:extLst>
              </a:tr>
              <a:tr h="255300">
                <a:tc>
                  <a:txBody>
                    <a:bodyPr/>
                    <a:lstStyle/>
                    <a:p>
                      <a:pPr marL="0" marR="0" lvl="0" indent="0" algn="ctr" rtl="0">
                        <a:lnSpc>
                          <a:spcPct val="100000"/>
                        </a:lnSpc>
                        <a:spcBef>
                          <a:spcPts val="600"/>
                        </a:spcBef>
                        <a:spcAft>
                          <a:spcPts val="0"/>
                        </a:spcAft>
                        <a:buNone/>
                      </a:pPr>
                      <a:r>
                        <a:rPr lang="it-IT" sz="700">
                          <a:solidFill>
                            <a:schemeClr val="dk1"/>
                          </a:solidFill>
                        </a:rPr>
                        <a:t>Malattie del metabolismo e dieta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Patologia Generale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Nutrizione collettiva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2"/>
                  </a:ext>
                </a:extLst>
              </a:tr>
              <a:tr h="349350">
                <a:tc>
                  <a:txBody>
                    <a:bodyPr/>
                    <a:lstStyle/>
                    <a:p>
                      <a:pPr marL="0" marR="0" lvl="0" indent="0" algn="ctr" rtl="0">
                        <a:lnSpc>
                          <a:spcPct val="100000"/>
                        </a:lnSpc>
                        <a:spcBef>
                          <a:spcPts val="600"/>
                        </a:spcBef>
                        <a:spcAft>
                          <a:spcPts val="0"/>
                        </a:spcAft>
                        <a:buNone/>
                      </a:pPr>
                      <a:r>
                        <a:rPr lang="it-IT" sz="700">
                          <a:solidFill>
                            <a:schemeClr val="dk1"/>
                          </a:solidFill>
                        </a:rPr>
                        <a:t>Fisiologia, Patologia e Genetica del gusto</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Anatomia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Gastroenterologia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3"/>
                  </a:ext>
                </a:extLst>
              </a:tr>
              <a:tr h="349350">
                <a:tc>
                  <a:txBody>
                    <a:bodyPr/>
                    <a:lstStyle/>
                    <a:p>
                      <a:pPr marL="0" marR="0" lvl="0" indent="0" algn="ctr" rtl="0">
                        <a:lnSpc>
                          <a:spcPct val="100000"/>
                        </a:lnSpc>
                        <a:spcBef>
                          <a:spcPts val="600"/>
                        </a:spcBef>
                        <a:spcAft>
                          <a:spcPts val="0"/>
                        </a:spcAft>
                        <a:buNone/>
                      </a:pPr>
                      <a:r>
                        <a:rPr lang="it-IT" sz="700">
                          <a:solidFill>
                            <a:schemeClr val="dk1"/>
                          </a:solidFill>
                        </a:rPr>
                        <a:t>Epidemiologia delle abitudini alimentari</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Statistica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Tecniche di comunicazione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4"/>
                  </a:ext>
                </a:extLst>
              </a:tr>
              <a:tr h="349350">
                <a:tc>
                  <a:txBody>
                    <a:bodyPr/>
                    <a:lstStyle/>
                    <a:p>
                      <a:pPr marL="0" marR="0" lvl="0" indent="0" algn="ctr" rtl="0">
                        <a:lnSpc>
                          <a:spcPct val="100000"/>
                        </a:lnSpc>
                        <a:spcBef>
                          <a:spcPts val="600"/>
                        </a:spcBef>
                        <a:spcAft>
                          <a:spcPts val="0"/>
                        </a:spcAft>
                        <a:buNone/>
                      </a:pPr>
                      <a:r>
                        <a:rPr lang="it-IT" sz="700">
                          <a:solidFill>
                            <a:schemeClr val="dk1"/>
                          </a:solidFill>
                        </a:rPr>
                        <a:t>Psicologia del lavoro</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Dietologia in condizioni fisiologiche e patologiche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Chimica Generale e Chimica degli alimenti</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5"/>
                  </a:ext>
                </a:extLst>
              </a:tr>
              <a:tr h="255300">
                <a:tc>
                  <a:txBody>
                    <a:bodyPr/>
                    <a:lstStyle/>
                    <a:p>
                      <a:pPr marL="0" marR="0" lvl="0" indent="0" algn="ctr" rtl="0">
                        <a:lnSpc>
                          <a:spcPct val="100000"/>
                        </a:lnSpc>
                        <a:spcBef>
                          <a:spcPts val="600"/>
                        </a:spcBef>
                        <a:spcAft>
                          <a:spcPts val="0"/>
                        </a:spcAft>
                        <a:buNone/>
                      </a:pPr>
                      <a:r>
                        <a:rPr lang="it-IT" sz="700">
                          <a:solidFill>
                            <a:schemeClr val="dk1"/>
                          </a:solidFill>
                        </a:rPr>
                        <a:t>Alimentazione e nutrizione umana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Microbiologia</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Sicurezza alimentare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6"/>
                  </a:ext>
                </a:extLst>
              </a:tr>
              <a:tr h="349350">
                <a:tc>
                  <a:txBody>
                    <a:bodyPr/>
                    <a:lstStyle/>
                    <a:p>
                      <a:pPr marL="0" marR="0" lvl="0" indent="0" algn="ctr" rtl="0">
                        <a:lnSpc>
                          <a:spcPct val="100000"/>
                        </a:lnSpc>
                        <a:spcBef>
                          <a:spcPts val="600"/>
                        </a:spcBef>
                        <a:spcAft>
                          <a:spcPts val="0"/>
                        </a:spcAft>
                        <a:buNone/>
                      </a:pPr>
                      <a:r>
                        <a:rPr lang="it-IT" sz="700">
                          <a:solidFill>
                            <a:schemeClr val="dk1"/>
                          </a:solidFill>
                        </a:rPr>
                        <a:t>Tecnologia alimentare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Allergie e intolleranze a reazioni avverse degli alimenti</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tc>
                  <a:txBody>
                    <a:bodyPr/>
                    <a:lstStyle/>
                    <a:p>
                      <a:pPr marL="0" marR="0" lvl="0" indent="0" algn="ctr" rtl="0">
                        <a:lnSpc>
                          <a:spcPct val="100000"/>
                        </a:lnSpc>
                        <a:spcBef>
                          <a:spcPts val="600"/>
                        </a:spcBef>
                        <a:spcAft>
                          <a:spcPts val="0"/>
                        </a:spcAft>
                        <a:buNone/>
                      </a:pPr>
                      <a:r>
                        <a:rPr lang="it-IT" sz="700">
                          <a:solidFill>
                            <a:schemeClr val="dk1"/>
                          </a:solidFill>
                        </a:rPr>
                        <a:t>Legislazione alimentare</a:t>
                      </a:r>
                      <a:endParaRPr sz="700">
                        <a:solidFill>
                          <a:schemeClr val="dk1"/>
                        </a:solidFill>
                      </a:endParaRPr>
                    </a:p>
                  </a:txBody>
                  <a:tcPr marL="91425" marR="91425" marT="91425" marB="91425">
                    <a:lnL w="28575" cap="flat" cmpd="sng">
                      <a:solidFill>
                        <a:srgbClr val="D9EAD3"/>
                      </a:solidFill>
                      <a:prstDash val="solid"/>
                      <a:round/>
                      <a:headEnd type="none" w="sm" len="sm"/>
                      <a:tailEnd type="none" w="sm" len="sm"/>
                    </a:lnL>
                    <a:lnR w="28575" cap="flat" cmpd="sng">
                      <a:solidFill>
                        <a:srgbClr val="D9EAD3"/>
                      </a:solidFill>
                      <a:prstDash val="solid"/>
                      <a:round/>
                      <a:headEnd type="none" w="sm" len="sm"/>
                      <a:tailEnd type="none" w="sm" len="sm"/>
                    </a:lnR>
                    <a:lnT w="28575" cap="flat" cmpd="sng">
                      <a:solidFill>
                        <a:srgbClr val="D9EAD3"/>
                      </a:solidFill>
                      <a:prstDash val="solid"/>
                      <a:round/>
                      <a:headEnd type="none" w="sm" len="sm"/>
                      <a:tailEnd type="none" w="sm" len="sm"/>
                    </a:lnT>
                    <a:lnB w="28575" cap="flat" cmpd="sng">
                      <a:solidFill>
                        <a:srgbClr val="D9EAD3"/>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29" name="Google Shape;129;p5"/>
          <p:cNvSpPr txBox="1">
            <a:spLocks noGrp="1"/>
          </p:cNvSpPr>
          <p:nvPr>
            <p:ph type="body" idx="2"/>
          </p:nvPr>
        </p:nvSpPr>
        <p:spPr>
          <a:xfrm>
            <a:off x="5805800" y="297150"/>
            <a:ext cx="4596000" cy="3159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1018"/>
              <a:buNone/>
            </a:pPr>
            <a:r>
              <a:rPr lang="it-IT" sz="1417" b="1">
                <a:solidFill>
                  <a:srgbClr val="97C875"/>
                </a:solidFill>
              </a:rPr>
              <a:t>SETTORI DISCIPLINARI</a:t>
            </a:r>
            <a:endParaRPr sz="1417" b="1">
              <a:solidFill>
                <a:srgbClr val="97C875"/>
              </a:solidFill>
            </a:endParaRPr>
          </a:p>
          <a:p>
            <a:pPr marL="0" lvl="0" indent="0" algn="l" rtl="0">
              <a:lnSpc>
                <a:spcPct val="70000"/>
              </a:lnSpc>
              <a:spcBef>
                <a:spcPts val="0"/>
              </a:spcBef>
              <a:spcAft>
                <a:spcPts val="0"/>
              </a:spcAft>
              <a:buClr>
                <a:schemeClr val="dk1"/>
              </a:buClr>
              <a:buSzPts val="1018"/>
              <a:buNone/>
            </a:pPr>
            <a:endParaRPr sz="1417" b="1">
              <a:solidFill>
                <a:srgbClr val="97C87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35" name="Google Shape;135;p7"/>
          <p:cNvSpPr txBox="1"/>
          <p:nvPr/>
        </p:nvSpPr>
        <p:spPr>
          <a:xfrm>
            <a:off x="3053566" y="4127741"/>
            <a:ext cx="53469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1" i="0" u="none" strike="noStrike" cap="none">
                <a:solidFill>
                  <a:schemeClr val="lt1"/>
                </a:solidFill>
                <a:latin typeface="Arial"/>
                <a:ea typeface="Arial"/>
                <a:cs typeface="Arial"/>
                <a:sym typeface="Arial"/>
              </a:rPr>
              <a:t>aN Eu Curriculum for chef gasTro-engineering in primAry food caRe</a:t>
            </a:r>
            <a:endParaRPr sz="1800" b="1">
              <a:solidFill>
                <a:schemeClr val="lt1"/>
              </a:solidFill>
              <a:latin typeface="Arial"/>
              <a:ea typeface="Arial"/>
              <a:cs typeface="Arial"/>
              <a:sym typeface="Arial"/>
            </a:endParaRPr>
          </a:p>
        </p:txBody>
      </p:sp>
      <p:sp>
        <p:nvSpPr>
          <p:cNvPr id="136" name="Google Shape;136;p7"/>
          <p:cNvSpPr txBox="1"/>
          <p:nvPr/>
        </p:nvSpPr>
        <p:spPr>
          <a:xfrm>
            <a:off x="1637881" y="326057"/>
            <a:ext cx="5868300" cy="1847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1600">
                <a:solidFill>
                  <a:srgbClr val="4C4C4C"/>
                </a:solidFill>
                <a:latin typeface="Arial"/>
                <a:ea typeface="Arial"/>
                <a:cs typeface="Arial"/>
                <a:sym typeface="Arial"/>
              </a:rPr>
              <a:t>If you would like to learn more about the project, its progress, and results, please follow us on</a:t>
            </a:r>
            <a:endParaRPr/>
          </a:p>
          <a:p>
            <a:pPr marL="0" marR="0" lvl="0" indent="0" algn="ctr" rtl="0">
              <a:spcBef>
                <a:spcPts val="0"/>
              </a:spcBef>
              <a:spcAft>
                <a:spcPts val="0"/>
              </a:spcAft>
              <a:buNone/>
            </a:pPr>
            <a:r>
              <a:rPr lang="it-IT" sz="1600">
                <a:solidFill>
                  <a:srgbClr val="4C4C4C"/>
                </a:solidFill>
                <a:latin typeface="Arial"/>
                <a:ea typeface="Arial"/>
                <a:cs typeface="Arial"/>
                <a:sym typeface="Arial"/>
              </a:rPr>
              <a:t> </a:t>
            </a:r>
            <a:endParaRPr sz="1600">
              <a:solidFill>
                <a:schemeClr val="dk1"/>
              </a:solidFill>
              <a:latin typeface="Arial"/>
              <a:ea typeface="Arial"/>
              <a:cs typeface="Arial"/>
              <a:sym typeface="Arial"/>
            </a:endParaRPr>
          </a:p>
          <a:p>
            <a:pPr marL="0" marR="0" lvl="0" indent="0" algn="ctr" rtl="0">
              <a:spcBef>
                <a:spcPts val="0"/>
              </a:spcBef>
              <a:spcAft>
                <a:spcPts val="0"/>
              </a:spcAft>
              <a:buNone/>
            </a:pPr>
            <a:r>
              <a:rPr lang="it-IT" sz="1600" b="1">
                <a:solidFill>
                  <a:srgbClr val="2E999B"/>
                </a:solidFill>
                <a:latin typeface="Arial"/>
                <a:ea typeface="Arial"/>
                <a:cs typeface="Arial"/>
                <a:sym typeface="Arial"/>
              </a:rPr>
              <a:t>www.nectar-project.eu </a:t>
            </a:r>
            <a:endParaRPr/>
          </a:p>
          <a:p>
            <a:pPr marL="0" marR="0" lvl="0" indent="0" algn="ctr" rtl="0">
              <a:spcBef>
                <a:spcPts val="0"/>
              </a:spcBef>
              <a:spcAft>
                <a:spcPts val="0"/>
              </a:spcAft>
              <a:buNone/>
            </a:pPr>
            <a:endParaRPr sz="1600" b="1">
              <a:solidFill>
                <a:srgbClr val="2E999B"/>
              </a:solidFill>
              <a:latin typeface="Arial"/>
              <a:ea typeface="Arial"/>
              <a:cs typeface="Arial"/>
              <a:sym typeface="Arial"/>
            </a:endParaRPr>
          </a:p>
          <a:p>
            <a:pPr marL="0" marR="0" lvl="0" indent="0" algn="ctr" rtl="0">
              <a:spcBef>
                <a:spcPts val="0"/>
              </a:spcBef>
              <a:spcAft>
                <a:spcPts val="0"/>
              </a:spcAft>
              <a:buNone/>
            </a:pPr>
            <a:r>
              <a:rPr lang="it-IT" sz="1600">
                <a:solidFill>
                  <a:srgbClr val="4C4C4C"/>
                </a:solidFill>
                <a:latin typeface="Arial"/>
                <a:ea typeface="Arial"/>
                <a:cs typeface="Arial"/>
                <a:sym typeface="Arial"/>
              </a:rPr>
              <a:t>or on social media channels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7" name="Google Shape;137;p7"/>
          <p:cNvPicPr preferRelativeResize="0"/>
          <p:nvPr/>
        </p:nvPicPr>
        <p:blipFill rotWithShape="1">
          <a:blip r:embed="rId4">
            <a:alphaModFix/>
          </a:blip>
          <a:srcRect/>
          <a:stretch/>
        </p:blipFill>
        <p:spPr>
          <a:xfrm>
            <a:off x="653231" y="4013098"/>
            <a:ext cx="1436332" cy="804345"/>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A49531DD1FEE043813FC3FDA1EFA982" ma:contentTypeVersion="12" ma:contentTypeDescription="Crear nuevo documento." ma:contentTypeScope="" ma:versionID="2da23ad88751dd13cb8638e749475035">
  <xsd:schema xmlns:xsd="http://www.w3.org/2001/XMLSchema" xmlns:xs="http://www.w3.org/2001/XMLSchema" xmlns:p="http://schemas.microsoft.com/office/2006/metadata/properties" xmlns:ns2="1144ecfe-8e2e-474f-9dd6-5ef6697989a8" xmlns:ns3="4fca95c2-d062-406f-8436-a2e51f1488b1" targetNamespace="http://schemas.microsoft.com/office/2006/metadata/properties" ma:root="true" ma:fieldsID="70f5076443c087b6781a6bc7246a49b2" ns2:_="" ns3:_="">
    <xsd:import namespace="1144ecfe-8e2e-474f-9dd6-5ef6697989a8"/>
    <xsd:import namespace="4fca95c2-d062-406f-8436-a2e51f1488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4ecfe-8e2e-474f-9dd6-5ef669798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ca95c2-d062-406f-8436-a2e51f1488b1"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039016-28A6-4583-88FC-20FFC778C664}"/>
</file>

<file path=customXml/itemProps2.xml><?xml version="1.0" encoding="utf-8"?>
<ds:datastoreItem xmlns:ds="http://schemas.openxmlformats.org/officeDocument/2006/customXml" ds:itemID="{949433BA-833A-4FD4-8527-A22C19BB7B15}"/>
</file>

<file path=customXml/itemProps3.xml><?xml version="1.0" encoding="utf-8"?>
<ds:datastoreItem xmlns:ds="http://schemas.openxmlformats.org/officeDocument/2006/customXml" ds:itemID="{A1CF8F5A-034A-4927-AA7B-BCF1809EB5CF}"/>
</file>

<file path=docProps/app.xml><?xml version="1.0" encoding="utf-8"?>
<Properties xmlns="http://schemas.openxmlformats.org/officeDocument/2006/extended-properties" xmlns:vt="http://schemas.openxmlformats.org/officeDocument/2006/docPropsVTypes">
  <TotalTime>0</TotalTime>
  <Words>795</Words>
  <Application>Microsoft Office PowerPoint</Application>
  <PresentationFormat>Presentazione su schermo (16:9)</PresentationFormat>
  <Paragraphs>115</Paragraphs>
  <Slides>7</Slides>
  <Notes>7</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7</vt:i4>
      </vt:variant>
    </vt:vector>
  </HeadingPairs>
  <TitlesOfParts>
    <vt:vector size="10" baseType="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Info Gallerygroup</dc:creator>
  <cp:lastModifiedBy>prof.pedemonte.olga</cp:lastModifiedBy>
  <cp:revision>1</cp:revision>
  <dcterms:created xsi:type="dcterms:W3CDTF">2021-06-28T12:22:29Z</dcterms:created>
  <dcterms:modified xsi:type="dcterms:W3CDTF">2022-06-09T14:58:56Z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0x0101000A49531DD1FEE043813FC3FDA1EFA982</vt:lpwstr>
  </property>
</Properties>
</file>